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36"/>
  </p:notesMasterIdLst>
  <p:handoutMasterIdLst>
    <p:handoutMasterId r:id="rId37"/>
  </p:handoutMasterIdLst>
  <p:sldIdLst>
    <p:sldId id="570" r:id="rId2"/>
    <p:sldId id="571" r:id="rId3"/>
    <p:sldId id="572" r:id="rId4"/>
    <p:sldId id="573" r:id="rId5"/>
    <p:sldId id="574" r:id="rId6"/>
    <p:sldId id="575" r:id="rId7"/>
    <p:sldId id="576" r:id="rId8"/>
    <p:sldId id="577" r:id="rId9"/>
    <p:sldId id="578" r:id="rId10"/>
    <p:sldId id="580" r:id="rId11"/>
    <p:sldId id="581" r:id="rId12"/>
    <p:sldId id="584" r:id="rId13"/>
    <p:sldId id="582" r:id="rId14"/>
    <p:sldId id="586" r:id="rId15"/>
    <p:sldId id="585" r:id="rId16"/>
    <p:sldId id="587" r:id="rId17"/>
    <p:sldId id="579" r:id="rId18"/>
    <p:sldId id="592" r:id="rId19"/>
    <p:sldId id="589" r:id="rId20"/>
    <p:sldId id="593" r:id="rId21"/>
    <p:sldId id="598" r:id="rId22"/>
    <p:sldId id="600" r:id="rId23"/>
    <p:sldId id="602" r:id="rId24"/>
    <p:sldId id="605" r:id="rId25"/>
    <p:sldId id="606" r:id="rId26"/>
    <p:sldId id="607" r:id="rId27"/>
    <p:sldId id="604" r:id="rId28"/>
    <p:sldId id="608" r:id="rId29"/>
    <p:sldId id="609" r:id="rId30"/>
    <p:sldId id="610" r:id="rId31"/>
    <p:sldId id="611" r:id="rId32"/>
    <p:sldId id="595" r:id="rId33"/>
    <p:sldId id="596" r:id="rId34"/>
    <p:sldId id="599" r:id="rId35"/>
  </p:sldIdLst>
  <p:sldSz cx="12192000" cy="6858000"/>
  <p:notesSz cx="7099300" cy="10234613"/>
  <p:custDataLst>
    <p:tags r:id="rId38"/>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B60"/>
    <a:srgbClr val="EAE636"/>
    <a:srgbClr val="FFFF00"/>
    <a:srgbClr val="3333FF"/>
    <a:srgbClr val="FF3300"/>
    <a:srgbClr val="CC00CC"/>
    <a:srgbClr val="6699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autoAdjust="0"/>
    <p:restoredTop sz="84272" autoAdjust="0"/>
  </p:normalViewPr>
  <p:slideViewPr>
    <p:cSldViewPr>
      <p:cViewPr>
        <p:scale>
          <a:sx n="107" d="100"/>
          <a:sy n="107" d="100"/>
        </p:scale>
        <p:origin x="144"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tags" Target="tags/tag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0C1A9D02-DD21-4898-A59D-07F6DF83026B}" type="slidenum">
              <a:rPr lang="en-US"/>
              <a:pPr>
                <a:defRPr/>
              </a:pPr>
              <a:t>‹#›</a:t>
            </a:fld>
            <a:endParaRPr lang="en-US"/>
          </a:p>
        </p:txBody>
      </p:sp>
    </p:spTree>
    <p:extLst>
      <p:ext uri="{BB962C8B-B14F-4D97-AF65-F5344CB8AC3E}">
        <p14:creationId xmlns:p14="http://schemas.microsoft.com/office/powerpoint/2010/main" val="36021273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72708"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239" y="4861781"/>
            <a:ext cx="5678824" cy="46045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3656C15A-65A9-4188-BE47-91B53ACA740E}" type="slidenum">
              <a:rPr lang="en-US"/>
              <a:pPr>
                <a:defRPr/>
              </a:pPr>
              <a:t>‹#›</a:t>
            </a:fld>
            <a:endParaRPr lang="en-US"/>
          </a:p>
        </p:txBody>
      </p:sp>
    </p:spTree>
    <p:extLst>
      <p:ext uri="{BB962C8B-B14F-4D97-AF65-F5344CB8AC3E}">
        <p14:creationId xmlns:p14="http://schemas.microsoft.com/office/powerpoint/2010/main" val="27160138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 Id="rId3" Type="http://schemas.openxmlformats.org/officeDocument/2006/relationships/hyperlink" Target="https://en.wikipedia.org/wiki/Nabla_symbo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 Id="rId3" Type="http://schemas.openxmlformats.org/officeDocument/2006/relationships/hyperlink" Target="http://en.wikipedia.org/wiki/Recurrent_neural_network"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a:t>
            </a:fld>
            <a:endParaRPr lang="en-US"/>
          </a:p>
        </p:txBody>
      </p:sp>
    </p:spTree>
    <p:extLst>
      <p:ext uri="{BB962C8B-B14F-4D97-AF65-F5344CB8AC3E}">
        <p14:creationId xmlns:p14="http://schemas.microsoft.com/office/powerpoint/2010/main" val="1305781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That flip may then cause the behavior of the whole network to change in a very complicated way.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13</a:t>
            </a:fld>
            <a:endParaRPr lang="en-US"/>
          </a:p>
        </p:txBody>
      </p:sp>
    </p:spTree>
    <p:extLst>
      <p:ext uri="{BB962C8B-B14F-4D97-AF65-F5344CB8AC3E}">
        <p14:creationId xmlns:p14="http://schemas.microsoft.com/office/powerpoint/2010/main" val="884253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To understand the similarity to the perceptron model, suppose </a:t>
            </a:r>
            <a:r>
              <a:rPr lang="en-US" sz="1200" b="0" i="0" u="none" strike="noStrike" kern="1200" dirty="0" err="1" smtClean="0">
                <a:solidFill>
                  <a:schemeClr val="tx1"/>
                </a:solidFill>
                <a:effectLst/>
                <a:latin typeface="Arial" charset="0"/>
                <a:ea typeface="+mn-ea"/>
                <a:cs typeface="+mn-cs"/>
              </a:rPr>
              <a:t>z≡w⋅x+bz≡w⋅x+b</a:t>
            </a:r>
            <a:r>
              <a:rPr lang="en-US" sz="1200" b="0" i="0" u="none" strike="noStrike" kern="1200" dirty="0" smtClean="0">
                <a:solidFill>
                  <a:schemeClr val="tx1"/>
                </a:solidFill>
                <a:effectLst/>
                <a:latin typeface="Arial" charset="0"/>
                <a:ea typeface="+mn-ea"/>
                <a:cs typeface="+mn-cs"/>
              </a:rPr>
              <a:t> is a large positive number. Then e^−z≈00 and so </a:t>
            </a:r>
            <a:r>
              <a:rPr lang="en-US" sz="1200" b="0" i="0" u="none" strike="noStrike" kern="1200" dirty="0" err="1" smtClean="0">
                <a:solidFill>
                  <a:schemeClr val="tx1"/>
                </a:solidFill>
                <a:effectLst/>
                <a:latin typeface="Arial" charset="0"/>
                <a:ea typeface="+mn-ea"/>
                <a:cs typeface="+mn-cs"/>
              </a:rPr>
              <a:t>σ</a:t>
            </a:r>
            <a:r>
              <a:rPr lang="en-US" sz="1200" b="0" i="0" u="none" strike="noStrike" kern="1200" dirty="0" smtClean="0">
                <a:solidFill>
                  <a:schemeClr val="tx1"/>
                </a:solidFill>
                <a:effectLst/>
                <a:latin typeface="Arial" charset="0"/>
                <a:ea typeface="+mn-ea"/>
                <a:cs typeface="+mn-cs"/>
              </a:rPr>
              <a:t>(z)≈1. In other words, when z=</a:t>
            </a:r>
            <a:r>
              <a:rPr lang="en-US" sz="1200" b="0" i="0" u="none" strike="noStrike" kern="1200" dirty="0" err="1" smtClean="0">
                <a:solidFill>
                  <a:schemeClr val="tx1"/>
                </a:solidFill>
                <a:effectLst/>
                <a:latin typeface="Arial" charset="0"/>
                <a:ea typeface="+mn-ea"/>
                <a:cs typeface="+mn-cs"/>
              </a:rPr>
              <a:t>w⋅x+b</a:t>
            </a:r>
            <a:r>
              <a:rPr lang="en-US" sz="1200" b="0" i="0" u="none" strike="noStrike" kern="1200" dirty="0" smtClean="0">
                <a:solidFill>
                  <a:schemeClr val="tx1"/>
                </a:solidFill>
                <a:effectLst/>
                <a:latin typeface="Arial" charset="0"/>
                <a:ea typeface="+mn-ea"/>
                <a:cs typeface="+mn-cs"/>
              </a:rPr>
              <a:t> is large and positive, the output from the sigmoid neuron is approximately 1, just as it would have been for a perceptron. Suppose on the other hand that z=</a:t>
            </a:r>
            <a:r>
              <a:rPr lang="en-US" sz="1200" b="0" i="0" u="none" strike="noStrike" kern="1200" dirty="0" err="1" smtClean="0">
                <a:solidFill>
                  <a:schemeClr val="tx1"/>
                </a:solidFill>
                <a:effectLst/>
                <a:latin typeface="Arial" charset="0"/>
                <a:ea typeface="+mn-ea"/>
                <a:cs typeface="+mn-cs"/>
              </a:rPr>
              <a:t>w⋅x+b</a:t>
            </a:r>
            <a:r>
              <a:rPr lang="en-US" sz="1200" b="0" i="0" u="none" strike="noStrike" kern="1200" dirty="0" smtClean="0">
                <a:solidFill>
                  <a:schemeClr val="tx1"/>
                </a:solidFill>
                <a:effectLst/>
                <a:latin typeface="Arial" charset="0"/>
                <a:ea typeface="+mn-ea"/>
                <a:cs typeface="+mn-cs"/>
              </a:rPr>
              <a:t> is very negative. Then e^−z→∞, and </a:t>
            </a:r>
            <a:r>
              <a:rPr lang="en-US" sz="1200" b="0" i="0" u="none" strike="noStrike" kern="1200" dirty="0" err="1" smtClean="0">
                <a:solidFill>
                  <a:schemeClr val="tx1"/>
                </a:solidFill>
                <a:effectLst/>
                <a:latin typeface="Arial" charset="0"/>
                <a:ea typeface="+mn-ea"/>
                <a:cs typeface="+mn-cs"/>
              </a:rPr>
              <a:t>σ</a:t>
            </a:r>
            <a:r>
              <a:rPr lang="en-US" sz="1200" b="0" i="0" u="none" strike="noStrike" kern="1200" dirty="0" smtClean="0">
                <a:solidFill>
                  <a:schemeClr val="tx1"/>
                </a:solidFill>
                <a:effectLst/>
                <a:latin typeface="Arial" charset="0"/>
                <a:ea typeface="+mn-ea"/>
                <a:cs typeface="+mn-cs"/>
              </a:rPr>
              <a:t>(z)≈00. So when z=</a:t>
            </a:r>
            <a:r>
              <a:rPr lang="en-US" sz="1200" b="0" i="0" u="none" strike="noStrike" kern="1200" dirty="0" err="1" smtClean="0">
                <a:solidFill>
                  <a:schemeClr val="tx1"/>
                </a:solidFill>
                <a:effectLst/>
                <a:latin typeface="Arial" charset="0"/>
                <a:ea typeface="+mn-ea"/>
                <a:cs typeface="+mn-cs"/>
              </a:rPr>
              <a:t>w⋅x+b</a:t>
            </a:r>
            <a:r>
              <a:rPr lang="en-US" sz="1200" b="0" i="0" u="none" strike="noStrike" kern="1200" dirty="0" smtClean="0">
                <a:solidFill>
                  <a:schemeClr val="tx1"/>
                </a:solidFill>
                <a:effectLst/>
                <a:latin typeface="Arial" charset="0"/>
                <a:ea typeface="+mn-ea"/>
                <a:cs typeface="+mn-cs"/>
              </a:rPr>
              <a:t> is very negative, the behavior of a sigmoid neuron also closely approximates a perceptron. It's only when </a:t>
            </a:r>
            <a:r>
              <a:rPr lang="en-US" sz="1200" b="0" i="0" u="none" strike="noStrike" kern="1200" dirty="0" err="1" smtClean="0">
                <a:solidFill>
                  <a:schemeClr val="tx1"/>
                </a:solidFill>
                <a:effectLst/>
                <a:latin typeface="Arial" charset="0"/>
                <a:ea typeface="+mn-ea"/>
                <a:cs typeface="+mn-cs"/>
              </a:rPr>
              <a:t>w⋅x+b</a:t>
            </a:r>
            <a:r>
              <a:rPr lang="en-US" sz="1200" b="0" i="0" u="none" strike="noStrike" kern="1200" dirty="0" smtClean="0">
                <a:solidFill>
                  <a:schemeClr val="tx1"/>
                </a:solidFill>
                <a:effectLst/>
                <a:latin typeface="Arial" charset="0"/>
                <a:ea typeface="+mn-ea"/>
                <a:cs typeface="+mn-cs"/>
              </a:rPr>
              <a:t> is of modest size that there's much deviation from the perceptron model.</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15</a:t>
            </a:fld>
            <a:endParaRPr lang="en-US"/>
          </a:p>
        </p:txBody>
      </p:sp>
    </p:spTree>
    <p:extLst>
      <p:ext uri="{BB962C8B-B14F-4D97-AF65-F5344CB8AC3E}">
        <p14:creationId xmlns:p14="http://schemas.microsoft.com/office/powerpoint/2010/main" val="1303540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where the sum is over all the weights, </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and</a:t>
            </a:r>
            <a:r>
              <a:rPr lang="en-US" sz="1200" b="0" i="0" u="none" strike="noStrike" kern="1200" baseline="0" dirty="0" smtClean="0">
                <a:solidFill>
                  <a:schemeClr val="tx1"/>
                </a:solidFill>
                <a:effectLst/>
                <a:latin typeface="Arial" charset="0"/>
                <a:ea typeface="+mn-ea"/>
                <a:cs typeface="+mn-cs"/>
              </a:rPr>
              <a:t> bias b </a:t>
            </a:r>
            <a:r>
              <a:rPr lang="en-US" sz="1200" b="0" i="0" u="none" strike="noStrike" kern="1200" dirty="0" smtClean="0">
                <a:solidFill>
                  <a:schemeClr val="tx1"/>
                </a:solidFill>
                <a:effectLst/>
                <a:latin typeface="Arial" charset="0"/>
                <a:ea typeface="+mn-ea"/>
                <a:cs typeface="+mn-cs"/>
              </a:rPr>
              <a:t>and ∂output/∂</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is the partial derivative of the output with respect to </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And ∂output/∂b denote </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partial derivative of the output with respect  b.</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dirty="0" err="1" smtClean="0">
                <a:solidFill>
                  <a:schemeClr val="tx1"/>
                </a:solidFill>
                <a:effectLst/>
                <a:latin typeface="Arial" charset="0"/>
                <a:ea typeface="+mn-ea"/>
                <a:cs typeface="+mn-cs"/>
              </a:rPr>
              <a:t>behaviour</a:t>
            </a:r>
            <a:r>
              <a:rPr lang="en-US" sz="1200" b="0" i="0" u="none" strike="noStrike" kern="1200" dirty="0" smtClean="0">
                <a:solidFill>
                  <a:schemeClr val="tx1"/>
                </a:solidFill>
                <a:effectLst/>
                <a:latin typeface="Arial" charset="0"/>
                <a:ea typeface="+mn-ea"/>
                <a:cs typeface="+mn-cs"/>
              </a:rPr>
              <a:t> as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they make it much easier to figure out how changing the weights and biases will change the output.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16</a:t>
            </a:fld>
            <a:endParaRPr lang="en-US"/>
          </a:p>
        </p:txBody>
      </p:sp>
    </p:spTree>
    <p:extLst>
      <p:ext uri="{BB962C8B-B14F-4D97-AF65-F5344CB8AC3E}">
        <p14:creationId xmlns:p14="http://schemas.microsoft.com/office/powerpoint/2010/main" val="808241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upload.wikimedia.org</a:t>
            </a:r>
            <a:r>
              <a:rPr lang="en-US" dirty="0" smtClean="0"/>
              <a:t>/</a:t>
            </a:r>
            <a:r>
              <a:rPr lang="en-US" dirty="0" err="1" smtClean="0"/>
              <a:t>wikipedia</a:t>
            </a:r>
            <a:r>
              <a:rPr lang="en-US" dirty="0" smtClean="0"/>
              <a:t>/commons/8/84/Ski_</a:t>
            </a:r>
            <a:r>
              <a:rPr lang="en-US" dirty="0" err="1" smtClean="0"/>
              <a:t>Famille</a:t>
            </a:r>
            <a:r>
              <a:rPr lang="en-US" dirty="0" smtClean="0"/>
              <a:t>_-_</a:t>
            </a:r>
            <a:r>
              <a:rPr lang="en-US" dirty="0" err="1" smtClean="0"/>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17</a:t>
            </a:fld>
            <a:endParaRPr lang="en-US"/>
          </a:p>
        </p:txBody>
      </p:sp>
    </p:spTree>
    <p:extLst>
      <p:ext uri="{BB962C8B-B14F-4D97-AF65-F5344CB8AC3E}">
        <p14:creationId xmlns:p14="http://schemas.microsoft.com/office/powerpoint/2010/main" val="998372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In this network, the first column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 what we'll call the first </a:t>
            </a:r>
            <a:r>
              <a:rPr lang="en-US" sz="1200" b="0" i="1" u="none" strike="noStrike" kern="1200" dirty="0" smtClean="0">
                <a:solidFill>
                  <a:schemeClr val="tx1"/>
                </a:solidFill>
                <a:effectLst/>
                <a:latin typeface="Arial" charset="0"/>
                <a:ea typeface="+mn-ea"/>
                <a:cs typeface="+mn-cs"/>
              </a:rPr>
              <a:t>layer</a:t>
            </a:r>
            <a:r>
              <a:rPr lang="en-US" sz="1200" b="0" i="0" u="none" strike="noStrike" kern="1200" dirty="0" smtClean="0">
                <a:solidFill>
                  <a:schemeClr val="tx1"/>
                </a:solidFill>
                <a:effectLst/>
                <a:latin typeface="Arial" charset="0"/>
                <a:ea typeface="+mn-ea"/>
                <a:cs typeface="+mn-cs"/>
              </a:rPr>
              <a:t>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 is making three very simple decisions, by weighing the input evidence. What about the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in the second layer? Each of those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engage in sophisticated decision making.</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18</a:t>
            </a:fld>
            <a:endParaRPr lang="en-US"/>
          </a:p>
        </p:txBody>
      </p:sp>
    </p:spTree>
    <p:extLst>
      <p:ext uri="{BB962C8B-B14F-4D97-AF65-F5344CB8AC3E}">
        <p14:creationId xmlns:p14="http://schemas.microsoft.com/office/powerpoint/2010/main" val="284872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By using the actual </a:t>
            </a:r>
            <a:r>
              <a:rPr lang="en-US" sz="1200" b="0" i="0" u="none" strike="noStrike" kern="1200" dirty="0" err="1" smtClean="0">
                <a:solidFill>
                  <a:schemeClr val="tx1"/>
                </a:solidFill>
                <a:effectLst/>
                <a:latin typeface="Arial" charset="0"/>
                <a:ea typeface="+mn-ea"/>
                <a:cs typeface="+mn-cs"/>
              </a:rPr>
              <a:t>σ</a:t>
            </a:r>
            <a:r>
              <a:rPr lang="en-US" sz="1200" b="0" i="0" u="none" strike="noStrike" kern="1200" dirty="0" smtClean="0">
                <a:solidFill>
                  <a:schemeClr val="tx1"/>
                </a:solidFill>
                <a:effectLst/>
                <a:latin typeface="Arial" charset="0"/>
                <a:ea typeface="+mn-ea"/>
                <a:cs typeface="+mn-cs"/>
              </a:rPr>
              <a:t> function we get a smoothed out perceptron.</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How should we interpret the output from a sigmoid neuron?  They don’t just output 0 or 1, but can have values like 0.173…0.689…</a:t>
            </a:r>
          </a:p>
          <a:p>
            <a:r>
              <a:rPr lang="en-US" sz="1200" b="0" i="0" u="none" strike="noStrike" kern="1200" dirty="0" smtClean="0">
                <a:solidFill>
                  <a:schemeClr val="tx1"/>
                </a:solidFill>
                <a:effectLst/>
                <a:latin typeface="Arial" charset="0"/>
                <a:ea typeface="+mn-ea"/>
                <a:cs typeface="+mn-cs"/>
              </a:rPr>
              <a:t>This can be useful if we want to use the output value to represent the average intensity of the pixels in an image input to a neural network. </a:t>
            </a:r>
          </a:p>
          <a:p>
            <a:r>
              <a:rPr lang="en-US" sz="1200" b="0" i="0" u="none" strike="noStrike" kern="1200" dirty="0" smtClean="0">
                <a:solidFill>
                  <a:schemeClr val="tx1"/>
                </a:solidFill>
                <a:effectLst/>
                <a:latin typeface="Arial" charset="0"/>
                <a:ea typeface="+mn-ea"/>
                <a:cs typeface="+mn-cs"/>
              </a:rPr>
              <a:t>But sometimes it can be a nuisance. Suppose we want the output from the network to indicate either "the input image is a 9" or "the input image is not a 9". </a:t>
            </a:r>
          </a:p>
          <a:p>
            <a:r>
              <a:rPr lang="en-US" sz="1200" b="0" i="0" u="none" strike="noStrike" kern="1200" dirty="0" smtClean="0">
                <a:solidFill>
                  <a:schemeClr val="tx1"/>
                </a:solidFill>
                <a:effectLst/>
                <a:latin typeface="Arial" charset="0"/>
                <a:ea typeface="+mn-ea"/>
                <a:cs typeface="+mn-cs"/>
              </a:rPr>
              <a:t>Obviously, it'd be easiest to do this if the output was a 0 or a 1, as in a perceptron. </a:t>
            </a:r>
          </a:p>
          <a:p>
            <a:r>
              <a:rPr lang="en-US" sz="1200" b="0" i="0" u="none" strike="noStrike" kern="1200" dirty="0" smtClean="0">
                <a:solidFill>
                  <a:schemeClr val="tx1"/>
                </a:solidFill>
                <a:effectLst/>
                <a:latin typeface="Arial" charset="0"/>
                <a:ea typeface="+mn-ea"/>
                <a:cs typeface="+mn-cs"/>
              </a:rPr>
              <a:t>But in practice we can set up a convention to deal with this</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by deciding to interpret any output of at least 0.5 as indicating a "9", and any output less than that as indicating "not a 9".</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20</a:t>
            </a:fld>
            <a:endParaRPr lang="en-US"/>
          </a:p>
        </p:txBody>
      </p:sp>
    </p:spTree>
    <p:extLst>
      <p:ext uri="{BB962C8B-B14F-4D97-AF65-F5344CB8AC3E}">
        <p14:creationId xmlns:p14="http://schemas.microsoft.com/office/powerpoint/2010/main" val="1150813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The design of the input and output layers in a network is often straightforward. For digit classification if the image is a 28x28 greyscale image, then we have </a:t>
            </a:r>
            <a:r>
              <a:rPr lang="cs-CZ" sz="1200" b="0" i="0" u="none" strike="noStrike" kern="1200" dirty="0" smtClean="0">
                <a:solidFill>
                  <a:schemeClr val="tx1"/>
                </a:solidFill>
                <a:effectLst/>
                <a:latin typeface="Arial" charset="0"/>
                <a:ea typeface="+mn-ea"/>
                <a:cs typeface="+mn-cs"/>
              </a:rPr>
              <a:t>784=28×28</a:t>
            </a:r>
            <a:r>
              <a:rPr lang="cs-CZ" sz="1200" b="0" i="0" u="none" strike="noStrike" kern="1200" baseline="0" dirty="0" smtClean="0">
                <a:solidFill>
                  <a:schemeClr val="tx1"/>
                </a:solidFill>
                <a:effectLst/>
                <a:latin typeface="Arial" charset="0"/>
                <a:ea typeface="+mn-ea"/>
                <a:cs typeface="+mn-cs"/>
              </a:rPr>
              <a:t> </a:t>
            </a:r>
            <a:r>
              <a:rPr lang="cs-CZ" sz="1200" b="0" i="0" u="none" strike="noStrike" kern="1200" baseline="0" dirty="0" err="1" smtClean="0">
                <a:solidFill>
                  <a:schemeClr val="tx1"/>
                </a:solidFill>
                <a:effectLst/>
                <a:latin typeface="Arial" charset="0"/>
                <a:ea typeface="+mn-ea"/>
                <a:cs typeface="+mn-cs"/>
              </a:rPr>
              <a:t>neurons</a:t>
            </a:r>
            <a:r>
              <a:rPr lang="en-US" sz="1200" b="0" i="0" u="none" strike="noStrike" kern="1200" dirty="0" smtClean="0">
                <a:solidFill>
                  <a:schemeClr val="tx1"/>
                </a:solidFill>
                <a:effectLst/>
                <a:latin typeface="Arial" charset="0"/>
                <a:ea typeface="+mn-ea"/>
                <a:cs typeface="+mn-cs"/>
              </a:rPr>
              <a:t>, with the intensities between 0 and 1. The output layer will contain just a single neuron, with output values of less than 0.5 indicating ”not a 9”.</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second layer of the network is a hidden layer. The example shown illustrates a small hidden layer, containing just n=15 neurons.  We can vary this number.</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output layer of the network contains 10 neurons. We figure out which neuron has the highest activation value.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21</a:t>
            </a:fld>
            <a:endParaRPr lang="en-US"/>
          </a:p>
        </p:txBody>
      </p:sp>
    </p:spTree>
    <p:extLst>
      <p:ext uri="{BB962C8B-B14F-4D97-AF65-F5344CB8AC3E}">
        <p14:creationId xmlns:p14="http://schemas.microsoft.com/office/powerpoint/2010/main" val="877947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22</a:t>
            </a:fld>
            <a:endParaRPr lang="en-US"/>
          </a:p>
        </p:txBody>
      </p:sp>
    </p:spTree>
    <p:extLst>
      <p:ext uri="{BB962C8B-B14F-4D97-AF65-F5344CB8AC3E}">
        <p14:creationId xmlns:p14="http://schemas.microsoft.com/office/powerpoint/2010/main" val="592098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23</a:t>
            </a:fld>
            <a:endParaRPr lang="en-US"/>
          </a:p>
        </p:txBody>
      </p:sp>
    </p:spTree>
    <p:extLst>
      <p:ext uri="{BB962C8B-B14F-4D97-AF65-F5344CB8AC3E}">
        <p14:creationId xmlns:p14="http://schemas.microsoft.com/office/powerpoint/2010/main" val="1447801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24</a:t>
            </a:fld>
            <a:endParaRPr lang="en-US"/>
          </a:p>
        </p:txBody>
      </p:sp>
    </p:spTree>
    <p:extLst>
      <p:ext uri="{BB962C8B-B14F-4D97-AF65-F5344CB8AC3E}">
        <p14:creationId xmlns:p14="http://schemas.microsoft.com/office/powerpoint/2010/main" val="251817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a:t>
            </a:fld>
            <a:endParaRPr lang="en-US"/>
          </a:p>
        </p:txBody>
      </p:sp>
    </p:spTree>
    <p:extLst>
      <p:ext uri="{BB962C8B-B14F-4D97-AF65-F5344CB8AC3E}">
        <p14:creationId xmlns:p14="http://schemas.microsoft.com/office/powerpoint/2010/main" val="455310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
            </a:r>
            <a:br>
              <a:rPr lang="en-US" sz="1200" b="0" i="0" u="none" strike="noStrike" kern="1200" dirty="0" smtClean="0">
                <a:solidFill>
                  <a:schemeClr val="tx1"/>
                </a:solidFill>
                <a:effectLst/>
                <a:latin typeface="Arial" charset="0"/>
                <a:ea typeface="+mn-ea"/>
                <a:cs typeface="+mn-cs"/>
              </a:rPr>
            </a:br>
            <a:r>
              <a:rPr lang="en-US" sz="1200" b="0" i="0" u="none" strike="noStrike" kern="1200" dirty="0" smtClean="0">
                <a:solidFill>
                  <a:schemeClr val="tx1"/>
                </a:solidFill>
                <a:effectLst/>
                <a:latin typeface="Arial" charset="0"/>
                <a:ea typeface="+mn-ea"/>
                <a:cs typeface="+mn-cs"/>
              </a:rPr>
              <a:t>C(</a:t>
            </a:r>
            <a:r>
              <a:rPr lang="en-US" sz="1200" b="0" i="0" u="none" strike="noStrike" kern="1200" dirty="0" err="1" smtClean="0">
                <a:solidFill>
                  <a:schemeClr val="tx1"/>
                </a:solidFill>
                <a:effectLst/>
                <a:latin typeface="Arial" charset="0"/>
                <a:ea typeface="+mn-ea"/>
                <a:cs typeface="+mn-cs"/>
              </a:rPr>
              <a:t>w,b</a:t>
            </a:r>
            <a:r>
              <a:rPr lang="en-US" sz="1200" b="0" i="0" u="none" strike="noStrike" kern="1200" dirty="0" smtClean="0">
                <a:solidFill>
                  <a:schemeClr val="tx1"/>
                </a:solidFill>
                <a:effectLst/>
                <a:latin typeface="Arial" charset="0"/>
                <a:ea typeface="+mn-ea"/>
                <a:cs typeface="+mn-cs"/>
              </a:rPr>
              <a:t>)≈0, precisely when y(x) is approximately equal to the output, a, for all training inputs, x.</a:t>
            </a:r>
          </a:p>
          <a:p>
            <a:r>
              <a:rPr lang="en-US" sz="1200" b="0" i="0" u="none" strike="noStrike" kern="1200" dirty="0" smtClean="0">
                <a:solidFill>
                  <a:schemeClr val="tx1"/>
                </a:solidFill>
                <a:effectLst/>
                <a:latin typeface="Arial" charset="0"/>
                <a:ea typeface="+mn-ea"/>
                <a:cs typeface="+mn-cs"/>
              </a:rPr>
              <a:t>So the aim of our training algorithm will be to minimize the cost C(</a:t>
            </a:r>
            <a:r>
              <a:rPr lang="en-US" sz="1200" b="0" i="0" u="none" strike="noStrike" kern="1200" dirty="0" err="1" smtClean="0">
                <a:solidFill>
                  <a:schemeClr val="tx1"/>
                </a:solidFill>
                <a:effectLst/>
                <a:latin typeface="Arial" charset="0"/>
                <a:ea typeface="+mn-ea"/>
                <a:cs typeface="+mn-cs"/>
              </a:rPr>
              <a:t>w,b</a:t>
            </a:r>
            <a:r>
              <a:rPr lang="en-US" sz="1200" b="0" i="0" u="none" strike="noStrike" kern="1200" dirty="0" smtClean="0">
                <a:solidFill>
                  <a:schemeClr val="tx1"/>
                </a:solidFill>
                <a:effectLst/>
                <a:latin typeface="Arial" charset="0"/>
                <a:ea typeface="+mn-ea"/>
                <a:cs typeface="+mn-cs"/>
              </a:rPr>
              <a:t>)C(</a:t>
            </a:r>
            <a:r>
              <a:rPr lang="en-US" sz="1200" b="0" i="0" u="none" strike="noStrike" kern="1200" dirty="0" err="1" smtClean="0">
                <a:solidFill>
                  <a:schemeClr val="tx1"/>
                </a:solidFill>
                <a:effectLst/>
                <a:latin typeface="Arial" charset="0"/>
                <a:ea typeface="+mn-ea"/>
                <a:cs typeface="+mn-cs"/>
              </a:rPr>
              <a:t>w,b</a:t>
            </a:r>
            <a:r>
              <a:rPr lang="en-US" sz="1200" b="0" i="0" u="none" strike="noStrike" kern="1200" dirty="0" smtClean="0">
                <a:solidFill>
                  <a:schemeClr val="tx1"/>
                </a:solidFill>
                <a:effectLst/>
                <a:latin typeface="Arial" charset="0"/>
                <a:ea typeface="+mn-ea"/>
                <a:cs typeface="+mn-cs"/>
              </a:rPr>
              <a:t>) as a function of the weights and biases.</a:t>
            </a:r>
          </a:p>
          <a:p>
            <a:endParaRPr lang="en-US" dirty="0" smtClean="0"/>
          </a:p>
          <a:p>
            <a:endParaRPr lang="en-US" dirty="0" smtClean="0"/>
          </a:p>
          <a:p>
            <a:r>
              <a:rPr lang="en-US" sz="1200" b="0" i="0" u="none" strike="noStrike" kern="1200" dirty="0" smtClean="0">
                <a:solidFill>
                  <a:schemeClr val="tx1"/>
                </a:solidFill>
                <a:effectLst/>
                <a:latin typeface="Arial" charset="0"/>
                <a:ea typeface="+mn-ea"/>
                <a:cs typeface="+mn-cs"/>
              </a:rPr>
              <a:t>Why introduce MSE? After all, aren't we primarily interested in the number of images correctly classified by the network? Why not try to maximize that number directly? The problem with that is that the number of images correctly classified is not a smooth function of the weights and biases in the network. For the most part, making small changes to the weights and biases won't cause any change at all in the number of training images classified correctly.</a:t>
            </a:r>
            <a:endParaRPr lang="en-US" dirty="0" smtClean="0"/>
          </a:p>
          <a:p>
            <a:endParaRPr lang="en-US" dirty="0" smtClean="0"/>
          </a:p>
          <a:p>
            <a:r>
              <a:rPr lang="en-US" dirty="0" smtClean="0"/>
              <a:t>https://</a:t>
            </a:r>
            <a:r>
              <a:rPr lang="en-US" dirty="0" err="1" smtClean="0"/>
              <a:t>en.wikipedia.org</a:t>
            </a:r>
            <a:r>
              <a:rPr lang="en-US" dirty="0" smtClean="0"/>
              <a:t>/wiki/Norm_(mathematics)</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25</a:t>
            </a:fld>
            <a:endParaRPr lang="en-US"/>
          </a:p>
        </p:txBody>
      </p:sp>
    </p:spTree>
    <p:extLst>
      <p:ext uri="{BB962C8B-B14F-4D97-AF65-F5344CB8AC3E}">
        <p14:creationId xmlns:p14="http://schemas.microsoft.com/office/powerpoint/2010/main" val="2057250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Imagine C as a function of just two variables, which we'll call v1 and v2.</a:t>
            </a:r>
          </a:p>
          <a:p>
            <a:r>
              <a:rPr lang="en-US" sz="1200" b="0" i="0" u="none" strike="noStrike" kern="1200" dirty="0" smtClean="0">
                <a:solidFill>
                  <a:schemeClr val="tx1"/>
                </a:solidFill>
                <a:effectLst/>
                <a:latin typeface="Arial" charset="0"/>
                <a:ea typeface="+mn-ea"/>
                <a:cs typeface="+mn-cs"/>
              </a:rPr>
              <a:t>A general function, C, may be a complicated function of many variables.</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One way is to use calculus to try to find the minimum analytically. We could compute derivatives and then try using them to find places where C is a</a:t>
            </a:r>
            <a:r>
              <a:rPr lang="en-US" sz="1200" b="0" i="0" u="none" strike="noStrike" kern="1200" baseline="0" dirty="0" smtClean="0">
                <a:solidFill>
                  <a:schemeClr val="tx1"/>
                </a:solidFill>
                <a:effectLst/>
                <a:latin typeface="Arial" charset="0"/>
                <a:ea typeface="+mn-ea"/>
                <a:cs typeface="+mn-cs"/>
              </a:rPr>
              <a:t> max/min</a:t>
            </a:r>
            <a:r>
              <a:rPr lang="en-US" sz="1200" b="0" i="0" u="none" strike="noStrike" kern="1200" dirty="0" smtClean="0">
                <a:solidFill>
                  <a:schemeClr val="tx1"/>
                </a:solidFill>
                <a:effectLst/>
                <a:latin typeface="Arial" charset="0"/>
                <a:ea typeface="+mn-ea"/>
                <a:cs typeface="+mn-cs"/>
              </a:rPr>
              <a:t>. With some luck that might work when C is a function of just one or a few variables. But it'll turn into a nightmare when we have many more variables. And for neural networks we'll often want </a:t>
            </a:r>
            <a:r>
              <a:rPr lang="en-US" sz="1200" b="0" i="1" u="none" strike="noStrike" kern="1200" dirty="0" smtClean="0">
                <a:solidFill>
                  <a:schemeClr val="tx1"/>
                </a:solidFill>
                <a:effectLst/>
                <a:latin typeface="Arial" charset="0"/>
                <a:ea typeface="+mn-ea"/>
                <a:cs typeface="+mn-cs"/>
              </a:rPr>
              <a:t>far</a:t>
            </a:r>
            <a:r>
              <a:rPr lang="en-US" sz="1200" b="0" i="0" u="none" strike="noStrike" kern="1200" dirty="0" smtClean="0">
                <a:solidFill>
                  <a:schemeClr val="tx1"/>
                </a:solidFill>
                <a:effectLst/>
                <a:latin typeface="Arial" charset="0"/>
                <a:ea typeface="+mn-ea"/>
                <a:cs typeface="+mn-cs"/>
              </a:rPr>
              <a:t> more variables - the biggest neural networks have cost functions which depend on billions of weights and biases in an extremely complicated way. Using calculus to minimize that just won't work!</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Instead, we’re going to use an algorithm</a:t>
            </a:r>
            <a:r>
              <a:rPr lang="en-US" sz="1200" b="0" i="0" u="none" strike="noStrike" kern="1200" baseline="0" dirty="0" smtClean="0">
                <a:solidFill>
                  <a:schemeClr val="tx1"/>
                </a:solidFill>
                <a:effectLst/>
                <a:latin typeface="Arial" charset="0"/>
                <a:ea typeface="+mn-ea"/>
                <a:cs typeface="+mn-cs"/>
              </a:rPr>
              <a:t> that computes </a:t>
            </a:r>
            <a:r>
              <a:rPr lang="en-US" sz="1200" b="0" i="0" u="none" strike="noStrike" kern="1200" dirty="0" smtClean="0">
                <a:solidFill>
                  <a:schemeClr val="tx1"/>
                </a:solidFill>
                <a:effectLst/>
                <a:latin typeface="Arial" charset="0"/>
                <a:ea typeface="+mn-ea"/>
                <a:cs typeface="+mn-cs"/>
              </a:rPr>
              <a:t>derivatives (and perhaps some second derivatives) of C. - those derivatives would tell us everything we need to know about the local "shape" of the valley</a:t>
            </a:r>
          </a:p>
          <a:p>
            <a:r>
              <a:rPr lang="en-US" dirty="0" smtClean="0"/>
              <a:t/>
            </a:r>
            <a:br>
              <a:rPr lang="en-US" dirty="0" smtClean="0"/>
            </a:br>
            <a:endParaRPr lang="en-US" sz="1200" b="0" i="0" u="none" strike="noStrike"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26</a:t>
            </a:fld>
            <a:endParaRPr lang="en-US"/>
          </a:p>
        </p:txBody>
      </p:sp>
    </p:spTree>
    <p:extLst>
      <p:ext uri="{BB962C8B-B14F-4D97-AF65-F5344CB8AC3E}">
        <p14:creationId xmlns:p14="http://schemas.microsoft.com/office/powerpoint/2010/main" val="78158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upload.wikimedia.org</a:t>
            </a:r>
            <a:r>
              <a:rPr lang="en-US" dirty="0" smtClean="0"/>
              <a:t>/</a:t>
            </a:r>
            <a:r>
              <a:rPr lang="en-US" dirty="0" err="1" smtClean="0"/>
              <a:t>wikipedia</a:t>
            </a:r>
            <a:r>
              <a:rPr lang="en-US" dirty="0" smtClean="0"/>
              <a:t>/commons/8/84/Ski_</a:t>
            </a:r>
            <a:r>
              <a:rPr lang="en-US" dirty="0" err="1" smtClean="0"/>
              <a:t>Famille</a:t>
            </a:r>
            <a:r>
              <a:rPr lang="en-US" dirty="0" smtClean="0"/>
              <a:t>_-_</a:t>
            </a:r>
            <a:r>
              <a:rPr lang="en-US" dirty="0" err="1" smtClean="0"/>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27</a:t>
            </a:fld>
            <a:endParaRPr lang="en-US"/>
          </a:p>
        </p:txBody>
      </p:sp>
    </p:spTree>
    <p:extLst>
      <p:ext uri="{BB962C8B-B14F-4D97-AF65-F5344CB8AC3E}">
        <p14:creationId xmlns:p14="http://schemas.microsoft.com/office/powerpoint/2010/main" val="1195791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Let's think about what happens when we move the ball a small amount Δv1 in the v1 direction, and a small amount Δv2 in the v2 direction. Calculus tells us that C changes as follows:</a:t>
            </a:r>
            <a:r>
              <a:rPr lang="en-US" sz="1200" b="0" i="0" u="none" strike="noStrike" kern="1200" baseline="0" dirty="0" smtClean="0">
                <a:solidFill>
                  <a:schemeClr val="tx1"/>
                </a:solidFill>
                <a:effectLst/>
                <a:latin typeface="Arial" charset="0"/>
                <a:ea typeface="+mn-ea"/>
                <a:cs typeface="+mn-cs"/>
              </a:rPr>
              <a:t> the derivative of C </a:t>
            </a:r>
            <a:r>
              <a:rPr lang="en-US" sz="1200" b="0" i="0" u="none" strike="noStrike" kern="1200" baseline="0" dirty="0" err="1" smtClean="0">
                <a:solidFill>
                  <a:schemeClr val="tx1"/>
                </a:solidFill>
                <a:effectLst/>
                <a:latin typeface="Arial" charset="0"/>
                <a:ea typeface="+mn-ea"/>
                <a:cs typeface="+mn-cs"/>
              </a:rPr>
              <a:t>wrt</a:t>
            </a:r>
            <a:r>
              <a:rPr lang="en-US" sz="1200" b="0" i="0" u="none" strike="noStrike" kern="1200" baseline="0" dirty="0" smtClean="0">
                <a:solidFill>
                  <a:schemeClr val="tx1"/>
                </a:solidFill>
                <a:effectLst/>
                <a:latin typeface="Arial" charset="0"/>
                <a:ea typeface="+mn-ea"/>
                <a:cs typeface="+mn-cs"/>
              </a:rPr>
              <a:t> v1, and the derivative of C </a:t>
            </a:r>
            <a:r>
              <a:rPr lang="en-US" sz="1200" b="0" i="0" u="none" strike="noStrike" kern="1200" baseline="0" dirty="0" err="1" smtClean="0">
                <a:solidFill>
                  <a:schemeClr val="tx1"/>
                </a:solidFill>
                <a:effectLst/>
                <a:latin typeface="Arial" charset="0"/>
                <a:ea typeface="+mn-ea"/>
                <a:cs typeface="+mn-cs"/>
              </a:rPr>
              <a:t>wrt</a:t>
            </a:r>
            <a:r>
              <a:rPr lang="en-US" sz="1200" b="0" i="0" u="none" strike="noStrike" kern="1200" baseline="0" dirty="0" smtClean="0">
                <a:solidFill>
                  <a:schemeClr val="tx1"/>
                </a:solidFill>
                <a:effectLst/>
                <a:latin typeface="Arial" charset="0"/>
                <a:ea typeface="+mn-ea"/>
                <a:cs typeface="+mn-cs"/>
              </a:rPr>
              <a:t> v2.</a:t>
            </a:r>
            <a:endParaRPr lang="en-US" sz="1200" b="0" i="0" u="none" strike="noStrike" kern="1200" dirty="0" smtClean="0">
              <a:solidFill>
                <a:schemeClr val="tx1"/>
              </a:solidFill>
              <a:effectLst/>
              <a:latin typeface="Arial" charset="0"/>
              <a:ea typeface="+mn-ea"/>
              <a:cs typeface="+mn-cs"/>
            </a:endParaRP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We're going to find a way of choosing Δv1 and Δv2 so as to make ΔC negative</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hlinkClick r:id="rId3"/>
              </a:rPr>
              <a:t>nabla symbol</a:t>
            </a:r>
            <a:r>
              <a:rPr lang="en-US" sz="1200" b="0" i="0" u="none" strike="noStrike" kern="1200" dirty="0" smtClean="0">
                <a:solidFill>
                  <a:schemeClr val="tx1"/>
                </a:solidFill>
                <a:effectLst/>
                <a:latin typeface="Arial" charset="0"/>
                <a:ea typeface="+mn-ea"/>
                <a:cs typeface="+mn-cs"/>
              </a:rPr>
              <a:t> </a:t>
            </a:r>
            <a:r>
              <a:rPr lang="en-US" sz="1200" b="1" i="0" u="none" strike="noStrike" kern="1200" dirty="0" smtClean="0">
                <a:solidFill>
                  <a:schemeClr val="tx1"/>
                </a:solidFill>
                <a:effectLst/>
                <a:latin typeface="Arial" charset="0"/>
                <a:ea typeface="+mn-ea"/>
                <a:cs typeface="+mn-cs"/>
              </a:rPr>
              <a:t>∇</a:t>
            </a:r>
            <a:r>
              <a:rPr lang="en-US" sz="1200" b="0" i="0" u="none" strike="noStrike" kern="1200" baseline="0" dirty="0" smtClean="0">
                <a:solidFill>
                  <a:schemeClr val="tx1"/>
                </a:solidFill>
                <a:effectLst/>
                <a:latin typeface="Arial" charset="0"/>
                <a:ea typeface="+mn-ea"/>
                <a:cs typeface="+mn-cs"/>
              </a:rPr>
              <a:t> also called </a:t>
            </a:r>
            <a:r>
              <a:rPr lang="en-US" sz="1200" b="1" i="0" u="none" strike="noStrike" kern="1200" dirty="0" smtClean="0">
                <a:solidFill>
                  <a:schemeClr val="tx1"/>
                </a:solidFill>
                <a:effectLst/>
                <a:latin typeface="Arial" charset="0"/>
                <a:ea typeface="+mn-ea"/>
                <a:cs typeface="+mn-cs"/>
              </a:rPr>
              <a:t>Del</a:t>
            </a:r>
            <a:r>
              <a:rPr lang="en-US" sz="1200" b="0" i="0" u="none" strike="noStrike" kern="1200" dirty="0" smtClean="0">
                <a:solidFill>
                  <a:schemeClr val="tx1"/>
                </a:solidFill>
                <a:effectLst/>
                <a:latin typeface="Arial" charset="0"/>
                <a:ea typeface="+mn-ea"/>
                <a:cs typeface="+mn-cs"/>
              </a:rPr>
              <a:t>.</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28</a:t>
            </a:fld>
            <a:endParaRPr lang="en-US"/>
          </a:p>
        </p:txBody>
      </p:sp>
    </p:spTree>
    <p:extLst>
      <p:ext uri="{BB962C8B-B14F-4D97-AF65-F5344CB8AC3E}">
        <p14:creationId xmlns:p14="http://schemas.microsoft.com/office/powerpoint/2010/main" val="537895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b="0" i="0" u="none" strike="noStrike" kern="1200" dirty="0" smtClean="0">
                <a:solidFill>
                  <a:schemeClr val="tx1"/>
                </a:solidFill>
                <a:effectLst/>
                <a:latin typeface="Arial" charset="0"/>
                <a:ea typeface="+mn-ea"/>
                <a:cs typeface="+mn-cs"/>
              </a:rPr>
              <a:t>η</a:t>
            </a:r>
            <a:r>
              <a:rPr lang="en-US" sz="1200" b="0" i="0" u="none" strike="noStrike" kern="1200" dirty="0" smtClean="0">
                <a:solidFill>
                  <a:schemeClr val="tx1"/>
                </a:solidFill>
                <a:effectLst/>
                <a:latin typeface="Arial" charset="0"/>
                <a:ea typeface="+mn-ea"/>
                <a:cs typeface="+mn-cs"/>
              </a:rPr>
              <a:t> is eta</a:t>
            </a:r>
          </a:p>
          <a:p>
            <a:endParaRPr lang="en-US" sz="1200" b="0" i="0" u="none" strike="noStrike" kern="1200" dirty="0" smtClean="0">
              <a:solidFill>
                <a:schemeClr val="tx1"/>
              </a:solidFill>
              <a:effectLst/>
              <a:latin typeface="Arial" charset="0"/>
              <a:ea typeface="+mn-ea"/>
              <a:cs typeface="+mn-cs"/>
            </a:endParaRPr>
          </a:p>
          <a:p>
            <a:endParaRPr lang="en-US" sz="1200" b="0" i="0" u="none" strike="noStrike"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29</a:t>
            </a:fld>
            <a:endParaRPr lang="en-US"/>
          </a:p>
        </p:txBody>
      </p:sp>
    </p:spTree>
    <p:extLst>
      <p:ext uri="{BB962C8B-B14F-4D97-AF65-F5344CB8AC3E}">
        <p14:creationId xmlns:p14="http://schemas.microsoft.com/office/powerpoint/2010/main" val="1800091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b="0" i="0" u="none" strike="noStrike" kern="1200" dirty="0" smtClean="0">
                <a:solidFill>
                  <a:schemeClr val="tx1"/>
                </a:solidFill>
                <a:effectLst/>
                <a:latin typeface="Arial" charset="0"/>
                <a:ea typeface="+mn-ea"/>
                <a:cs typeface="+mn-cs"/>
              </a:rPr>
              <a:t>η</a:t>
            </a:r>
            <a:r>
              <a:rPr lang="en-US" sz="1200" b="0" i="0" u="none" strike="noStrike" kern="1200" dirty="0" smtClean="0">
                <a:solidFill>
                  <a:schemeClr val="tx1"/>
                </a:solidFill>
                <a:effectLst/>
                <a:latin typeface="Arial" charset="0"/>
                <a:ea typeface="+mn-ea"/>
                <a:cs typeface="+mn-cs"/>
              </a:rPr>
              <a:t> is eta</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where </a:t>
            </a:r>
            <a:r>
              <a:rPr lang="en-US" sz="1200" b="0" i="0" u="none" strike="noStrike" kern="1200" dirty="0" err="1" smtClean="0">
                <a:solidFill>
                  <a:schemeClr val="tx1"/>
                </a:solidFill>
                <a:effectLst/>
                <a:latin typeface="Arial" charset="0"/>
                <a:ea typeface="+mn-ea"/>
                <a:cs typeface="+mn-cs"/>
              </a:rPr>
              <a:t>ηη</a:t>
            </a:r>
            <a:r>
              <a:rPr lang="en-US" sz="1200" b="0" i="0" u="none" strike="noStrike" kern="1200" dirty="0" smtClean="0">
                <a:solidFill>
                  <a:schemeClr val="tx1"/>
                </a:solidFill>
                <a:effectLst/>
                <a:latin typeface="Arial" charset="0"/>
                <a:ea typeface="+mn-ea"/>
                <a:cs typeface="+mn-cs"/>
              </a:rPr>
              <a:t> is a small, positive parameter (known as the </a:t>
            </a:r>
            <a:r>
              <a:rPr lang="en-US" sz="1200" b="0" i="1" u="none" strike="noStrike" kern="1200" dirty="0" smtClean="0">
                <a:solidFill>
                  <a:schemeClr val="tx1"/>
                </a:solidFill>
                <a:effectLst/>
                <a:latin typeface="Arial" charset="0"/>
                <a:ea typeface="+mn-ea"/>
                <a:cs typeface="+mn-cs"/>
              </a:rPr>
              <a:t>learning rate</a:t>
            </a:r>
            <a:r>
              <a:rPr lang="en-US" sz="1200" b="0" i="0" u="none" strike="noStrike" kern="1200" dirty="0" smtClean="0">
                <a:solidFill>
                  <a:schemeClr val="tx1"/>
                </a:solidFill>
                <a:effectLst/>
                <a:latin typeface="Arial" charset="0"/>
                <a:ea typeface="+mn-ea"/>
                <a:cs typeface="+mn-cs"/>
              </a:rPr>
              <a:t>). Then </a:t>
            </a:r>
            <a:r>
              <a:rPr lang="el-GR" sz="1200" b="0" i="0" u="none" strike="noStrike" kern="1200" dirty="0" smtClean="0">
                <a:solidFill>
                  <a:schemeClr val="tx1"/>
                </a:solidFill>
                <a:effectLst/>
                <a:latin typeface="Arial" charset="0"/>
                <a:ea typeface="+mn-ea"/>
                <a:cs typeface="+mn-cs"/>
              </a:rPr>
              <a:t>ΔC≈∇</a:t>
            </a:r>
            <a:r>
              <a:rPr lang="el-GR" sz="1200" b="0" i="0" u="none" strike="noStrike" kern="1200" dirty="0" err="1" smtClean="0">
                <a:solidFill>
                  <a:schemeClr val="tx1"/>
                </a:solidFill>
                <a:effectLst/>
                <a:latin typeface="Arial" charset="0"/>
                <a:ea typeface="+mn-ea"/>
                <a:cs typeface="+mn-cs"/>
              </a:rPr>
              <a:t>C⋅Δv</a:t>
            </a:r>
            <a:r>
              <a:rPr lang="en-US" sz="1200" b="0" i="0" u="none" strike="noStrike" kern="1200" dirty="0" smtClean="0">
                <a:solidFill>
                  <a:schemeClr val="tx1"/>
                </a:solidFill>
                <a:effectLst/>
                <a:latin typeface="Arial" charset="0"/>
                <a:ea typeface="+mn-ea"/>
                <a:cs typeface="+mn-cs"/>
              </a:rPr>
              <a:t> tells us that ΔC≈−</a:t>
            </a:r>
            <a:r>
              <a:rPr lang="en-US" sz="1200" b="0" i="0" u="none" strike="noStrike" kern="1200" dirty="0" err="1" smtClean="0">
                <a:solidFill>
                  <a:schemeClr val="tx1"/>
                </a:solidFill>
                <a:effectLst/>
                <a:latin typeface="Arial" charset="0"/>
                <a:ea typeface="+mn-ea"/>
                <a:cs typeface="+mn-cs"/>
              </a:rPr>
              <a:t>η∇C</a:t>
            </a:r>
            <a:r>
              <a:rPr lang="en-US" sz="1200" b="0" i="0" u="none" strike="noStrike" kern="1200" dirty="0" smtClean="0">
                <a:solidFill>
                  <a:schemeClr val="tx1"/>
                </a:solidFill>
                <a:effectLst/>
                <a:latin typeface="Arial" charset="0"/>
                <a:ea typeface="+mn-ea"/>
                <a:cs typeface="+mn-cs"/>
              </a:rPr>
              <a:t>⋅∇C=−</a:t>
            </a:r>
            <a:r>
              <a:rPr lang="en-US" sz="1200" b="0" i="0" u="none" strike="noStrike" kern="1200" dirty="0" err="1" smtClean="0">
                <a:solidFill>
                  <a:schemeClr val="tx1"/>
                </a:solidFill>
                <a:effectLst/>
                <a:latin typeface="Arial" charset="0"/>
                <a:ea typeface="+mn-ea"/>
                <a:cs typeface="+mn-cs"/>
              </a:rPr>
              <a:t>η</a:t>
            </a:r>
            <a:r>
              <a:rPr lang="en-US" sz="1200" b="0" i="0" u="none" strike="noStrike" kern="1200" dirty="0" smtClean="0">
                <a:solidFill>
                  <a:schemeClr val="tx1"/>
                </a:solidFill>
                <a:effectLst/>
                <a:latin typeface="Arial" charset="0"/>
                <a:ea typeface="+mn-ea"/>
                <a:cs typeface="+mn-cs"/>
              </a:rPr>
              <a:t>‖∇C‖2. Because ‖∇C‖2≥0, this guarantees that ΔC≤0, i.e., C will always decrease, never increase, if we change v according to </a:t>
            </a:r>
            <a:r>
              <a:rPr lang="el-GR" sz="1200" b="0" i="0" u="none" strike="noStrike" kern="1200" dirty="0" err="1" smtClean="0">
                <a:solidFill>
                  <a:schemeClr val="tx1"/>
                </a:solidFill>
                <a:effectLst/>
                <a:latin typeface="Arial" charset="0"/>
                <a:ea typeface="+mn-ea"/>
                <a:cs typeface="+mn-cs"/>
              </a:rPr>
              <a:t>Δv</a:t>
            </a:r>
            <a:r>
              <a:rPr lang="el-GR" sz="1200" b="0" i="0" u="none" strike="noStrike" kern="1200" dirty="0" smtClean="0">
                <a:solidFill>
                  <a:schemeClr val="tx1"/>
                </a:solidFill>
                <a:effectLst/>
                <a:latin typeface="Arial" charset="0"/>
                <a:ea typeface="+mn-ea"/>
                <a:cs typeface="+mn-cs"/>
              </a:rPr>
              <a:t>=−</a:t>
            </a:r>
            <a:r>
              <a:rPr lang="el-GR" sz="1200" b="0" i="0" u="none" strike="noStrike" kern="1200" dirty="0" err="1" smtClean="0">
                <a:solidFill>
                  <a:schemeClr val="tx1"/>
                </a:solidFill>
                <a:effectLst/>
                <a:latin typeface="Arial" charset="0"/>
                <a:ea typeface="+mn-ea"/>
                <a:cs typeface="+mn-cs"/>
              </a:rPr>
              <a:t>η∇C</a:t>
            </a:r>
            <a:r>
              <a:rPr lang="en-US" sz="1200" b="0" i="0" u="none" strike="noStrike" kern="1200" dirty="0" smtClean="0">
                <a:solidFill>
                  <a:schemeClr val="tx1"/>
                </a:solidFill>
                <a:effectLst/>
                <a:latin typeface="Arial" charset="0"/>
                <a:ea typeface="+mn-ea"/>
                <a:cs typeface="+mn-cs"/>
              </a:rPr>
              <a:t>. This is exactly the property we wanted!</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And so we'll take </a:t>
            </a:r>
            <a:r>
              <a:rPr lang="el-GR" sz="1200" b="0" i="0" u="none" strike="noStrike" kern="1200" dirty="0" err="1" smtClean="0">
                <a:solidFill>
                  <a:schemeClr val="tx1"/>
                </a:solidFill>
                <a:effectLst/>
                <a:latin typeface="Arial" charset="0"/>
                <a:ea typeface="+mn-ea"/>
                <a:cs typeface="+mn-cs"/>
              </a:rPr>
              <a:t>Δv</a:t>
            </a:r>
            <a:r>
              <a:rPr lang="el-GR" sz="1200" b="0" i="0" u="none" strike="noStrike" kern="1200" dirty="0" smtClean="0">
                <a:solidFill>
                  <a:schemeClr val="tx1"/>
                </a:solidFill>
                <a:effectLst/>
                <a:latin typeface="Arial" charset="0"/>
                <a:ea typeface="+mn-ea"/>
                <a:cs typeface="+mn-cs"/>
              </a:rPr>
              <a:t>=−</a:t>
            </a:r>
            <a:r>
              <a:rPr lang="el-GR" sz="1200" b="0" i="0" u="none" strike="noStrike" kern="1200" dirty="0" err="1" smtClean="0">
                <a:solidFill>
                  <a:schemeClr val="tx1"/>
                </a:solidFill>
                <a:effectLst/>
                <a:latin typeface="Arial" charset="0"/>
                <a:ea typeface="+mn-ea"/>
                <a:cs typeface="+mn-cs"/>
              </a:rPr>
              <a:t>η∇C</a:t>
            </a:r>
            <a:r>
              <a:rPr lang="en-US" sz="1200" b="0" i="0" u="none" strike="noStrike" kern="1200" dirty="0" smtClean="0">
                <a:solidFill>
                  <a:schemeClr val="tx1"/>
                </a:solidFill>
                <a:effectLst/>
                <a:latin typeface="Arial" charset="0"/>
                <a:ea typeface="+mn-ea"/>
                <a:cs typeface="+mn-cs"/>
              </a:rPr>
              <a:t> to define the "law of motion" for the ball in our gradient descent algorithm.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30</a:t>
            </a:fld>
            <a:endParaRPr lang="en-US"/>
          </a:p>
        </p:txBody>
      </p:sp>
    </p:spTree>
    <p:extLst>
      <p:ext uri="{BB962C8B-B14F-4D97-AF65-F5344CB8AC3E}">
        <p14:creationId xmlns:p14="http://schemas.microsoft.com/office/powerpoint/2010/main" val="1003464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Then we'll use this update rule again, to make another move. If we keep doing this, over and over, we'll keep decreasing CC until - we hope - we reach a global minimum.</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way the gradient descent algorithm works is to repeatedly compute the gradient ∇C, and then to move in the </a:t>
            </a:r>
            <a:r>
              <a:rPr lang="en-US" sz="1200" b="0" i="1" u="none" strike="noStrike" kern="1200" dirty="0" smtClean="0">
                <a:solidFill>
                  <a:schemeClr val="tx1"/>
                </a:solidFill>
                <a:effectLst/>
                <a:latin typeface="Arial" charset="0"/>
                <a:ea typeface="+mn-ea"/>
                <a:cs typeface="+mn-cs"/>
              </a:rPr>
              <a:t>opposite</a:t>
            </a:r>
            <a:r>
              <a:rPr lang="en-US" sz="1200" b="0" i="0" u="none" strike="noStrike" kern="1200" dirty="0" smtClean="0">
                <a:solidFill>
                  <a:schemeClr val="tx1"/>
                </a:solidFill>
                <a:effectLst/>
                <a:latin typeface="Arial" charset="0"/>
                <a:ea typeface="+mn-ea"/>
                <a:cs typeface="+mn-cs"/>
              </a:rPr>
              <a:t> direction, "falling down" the slope of the valley.</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Notice that with this rule gradient descent doesn't reproduce real physical motion. In real life a ball has momentum, and that momentum may allow it to roll across the slope, or even (momentarily) roll uphill. It's only after the effects of friction set in that the ball is guaranteed to roll down into the valley. By contrast, our rule for choosing </a:t>
            </a:r>
            <a:r>
              <a:rPr lang="en-US" sz="1200" b="0" i="0" u="none" strike="noStrike" kern="1200" dirty="0" err="1" smtClean="0">
                <a:solidFill>
                  <a:schemeClr val="tx1"/>
                </a:solidFill>
                <a:effectLst/>
                <a:latin typeface="Arial" charset="0"/>
                <a:ea typeface="+mn-ea"/>
                <a:cs typeface="+mn-cs"/>
              </a:rPr>
              <a:t>Δv</a:t>
            </a:r>
            <a:r>
              <a:rPr lang="en-US" sz="1200" b="0" i="0" u="none" strike="noStrike" kern="1200" dirty="0" smtClean="0">
                <a:solidFill>
                  <a:schemeClr val="tx1"/>
                </a:solidFill>
                <a:effectLst/>
                <a:latin typeface="Arial" charset="0"/>
                <a:ea typeface="+mn-ea"/>
                <a:cs typeface="+mn-cs"/>
              </a:rPr>
              <a:t> just says "go down, right now". That's still a pretty good rule for finding the minimum!</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To make gradient descent work correctly, we need to choose the learning rate </a:t>
            </a:r>
            <a:r>
              <a:rPr lang="en-US" sz="1200" b="0" i="0" u="none" strike="noStrike" kern="1200" dirty="0" err="1" smtClean="0">
                <a:solidFill>
                  <a:schemeClr val="tx1"/>
                </a:solidFill>
                <a:effectLst/>
                <a:latin typeface="Arial" charset="0"/>
                <a:ea typeface="+mn-ea"/>
                <a:cs typeface="+mn-cs"/>
              </a:rPr>
              <a:t>ηη</a:t>
            </a:r>
            <a:r>
              <a:rPr lang="en-US" sz="1200" b="0" i="0" u="none" strike="noStrike" kern="1200" dirty="0" smtClean="0">
                <a:solidFill>
                  <a:schemeClr val="tx1"/>
                </a:solidFill>
                <a:effectLst/>
                <a:latin typeface="Arial" charset="0"/>
                <a:ea typeface="+mn-ea"/>
                <a:cs typeface="+mn-cs"/>
              </a:rPr>
              <a:t> to be small enough that Equation (9) is a good approximation. If we don't, we might end up with ΔC&gt;0ΔC&gt;0, which obviously would not be good! At the same time, we don't want </a:t>
            </a:r>
            <a:r>
              <a:rPr lang="en-US" sz="1200" b="0" i="0" u="none" strike="noStrike" kern="1200" dirty="0" err="1" smtClean="0">
                <a:solidFill>
                  <a:schemeClr val="tx1"/>
                </a:solidFill>
                <a:effectLst/>
                <a:latin typeface="Arial" charset="0"/>
                <a:ea typeface="+mn-ea"/>
                <a:cs typeface="+mn-cs"/>
              </a:rPr>
              <a:t>ηη</a:t>
            </a:r>
            <a:r>
              <a:rPr lang="en-US" sz="1200" b="0" i="0" u="none" strike="noStrike" kern="1200" dirty="0" smtClean="0">
                <a:solidFill>
                  <a:schemeClr val="tx1"/>
                </a:solidFill>
                <a:effectLst/>
                <a:latin typeface="Arial" charset="0"/>
                <a:ea typeface="+mn-ea"/>
                <a:cs typeface="+mn-cs"/>
              </a:rPr>
              <a:t> to be too small, since that will make the changes </a:t>
            </a:r>
            <a:r>
              <a:rPr lang="en-US" sz="1200" b="0" i="0" u="none" strike="noStrike" kern="1200" dirty="0" err="1" smtClean="0">
                <a:solidFill>
                  <a:schemeClr val="tx1"/>
                </a:solidFill>
                <a:effectLst/>
                <a:latin typeface="Arial" charset="0"/>
                <a:ea typeface="+mn-ea"/>
                <a:cs typeface="+mn-cs"/>
              </a:rPr>
              <a:t>ΔvΔv</a:t>
            </a:r>
            <a:r>
              <a:rPr lang="en-US" sz="1200" b="0" i="0" u="none" strike="noStrike" kern="1200" dirty="0" smtClean="0">
                <a:solidFill>
                  <a:schemeClr val="tx1"/>
                </a:solidFill>
                <a:effectLst/>
                <a:latin typeface="Arial" charset="0"/>
                <a:ea typeface="+mn-ea"/>
                <a:cs typeface="+mn-cs"/>
              </a:rPr>
              <a:t> tiny, and thus the gradient descent algorithm will work very slowly.</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I've explained gradient descent when CC is a function of just two variables. But, in fact, everything works just as well even when CC is a function of many </a:t>
            </a:r>
            <a:r>
              <a:rPr lang="en-US" sz="1200" b="0" i="0" u="none" strike="noStrike" kern="1200" smtClean="0">
                <a:solidFill>
                  <a:schemeClr val="tx1"/>
                </a:solidFill>
                <a:effectLst/>
                <a:latin typeface="Arial" charset="0"/>
                <a:ea typeface="+mn-ea"/>
                <a:cs typeface="+mn-cs"/>
              </a:rPr>
              <a:t>more variables</a:t>
            </a:r>
            <a:endParaRPr lang="en-US" sz="1200" b="0" i="0" u="none" strike="noStrike"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31</a:t>
            </a:fld>
            <a:endParaRPr lang="en-US"/>
          </a:p>
        </p:txBody>
      </p:sp>
    </p:spTree>
    <p:extLst>
      <p:ext uri="{BB962C8B-B14F-4D97-AF65-F5344CB8AC3E}">
        <p14:creationId xmlns:p14="http://schemas.microsoft.com/office/powerpoint/2010/main" val="479463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With </a:t>
            </a:r>
            <a:r>
              <a:rPr lang="en-US" dirty="0" err="1" smtClean="0"/>
              <a:t>percetrons</a:t>
            </a:r>
            <a:r>
              <a:rPr lang="en-US" dirty="0" smtClean="0"/>
              <a:t> there is a problem: a small change in the weights or bias of any single perceptron in the network can causes the output to completely flip from 0 to 1.</a:t>
            </a:r>
          </a:p>
          <a:p>
            <a:endParaRPr lang="en-US" dirty="0" smtClean="0"/>
          </a:p>
          <a:p>
            <a:r>
              <a:rPr lang="en-US" sz="1200" b="0" i="0" u="none" strike="noStrike" kern="1200" dirty="0" smtClean="0">
                <a:solidFill>
                  <a:schemeClr val="tx1"/>
                </a:solidFill>
                <a:effectLst/>
                <a:latin typeface="Arial" charset="0"/>
                <a:ea typeface="+mn-ea"/>
                <a:cs typeface="+mn-cs"/>
              </a:rPr>
              <a:t>The smoothness of </a:t>
            </a:r>
            <a:r>
              <a:rPr lang="en-US" sz="1200" b="0" i="0" u="none" strike="noStrike" kern="1200" dirty="0" err="1" smtClean="0">
                <a:solidFill>
                  <a:schemeClr val="tx1"/>
                </a:solidFill>
                <a:effectLst/>
                <a:latin typeface="Arial" charset="0"/>
                <a:ea typeface="+mn-ea"/>
                <a:cs typeface="+mn-cs"/>
              </a:rPr>
              <a:t>σ</a:t>
            </a:r>
            <a:r>
              <a:rPr lang="en-US" sz="1200" b="0" i="0" u="none" strike="noStrike" kern="1200" dirty="0" smtClean="0">
                <a:solidFill>
                  <a:schemeClr val="tx1"/>
                </a:solidFill>
                <a:effectLst/>
                <a:latin typeface="Arial" charset="0"/>
                <a:ea typeface="+mn-ea"/>
                <a:cs typeface="+mn-cs"/>
              </a:rPr>
              <a:t> means that small changes </a:t>
            </a:r>
            <a:r>
              <a:rPr lang="en-US" sz="1200" b="0" i="0" u="none" strike="noStrike" kern="1200" dirty="0" err="1" smtClean="0">
                <a:solidFill>
                  <a:schemeClr val="tx1"/>
                </a:solidFill>
                <a:effectLst/>
                <a:latin typeface="Arial" charset="0"/>
                <a:ea typeface="+mn-ea"/>
                <a:cs typeface="+mn-cs"/>
              </a:rPr>
              <a:t>jΔwj</a:t>
            </a:r>
            <a:r>
              <a:rPr lang="en-US" sz="1200" b="0" i="0" u="none" strike="noStrike" kern="1200" dirty="0" smtClean="0">
                <a:solidFill>
                  <a:schemeClr val="tx1"/>
                </a:solidFill>
                <a:effectLst/>
                <a:latin typeface="Arial" charset="0"/>
                <a:ea typeface="+mn-ea"/>
                <a:cs typeface="+mn-cs"/>
              </a:rPr>
              <a:t> in the weights and </a:t>
            </a:r>
            <a:r>
              <a:rPr lang="en-US" sz="1200" b="0" i="0" u="none" strike="noStrike" kern="1200" dirty="0" err="1" smtClean="0">
                <a:solidFill>
                  <a:schemeClr val="tx1"/>
                </a:solidFill>
                <a:effectLst/>
                <a:latin typeface="Arial" charset="0"/>
                <a:ea typeface="+mn-ea"/>
                <a:cs typeface="+mn-cs"/>
              </a:rPr>
              <a:t>Δb</a:t>
            </a:r>
            <a:r>
              <a:rPr lang="en-US" sz="1200" b="0" i="0" u="none" strike="noStrike" kern="1200" dirty="0" smtClean="0">
                <a:solidFill>
                  <a:schemeClr val="tx1"/>
                </a:solidFill>
                <a:effectLst/>
                <a:latin typeface="Arial" charset="0"/>
                <a:ea typeface="+mn-ea"/>
                <a:cs typeface="+mn-cs"/>
              </a:rPr>
              <a:t> in the bias will produce a small change </a:t>
            </a:r>
            <a:r>
              <a:rPr lang="en-US" sz="1200" b="0" i="0" u="none" strike="noStrike" kern="1200" dirty="0" err="1" smtClean="0">
                <a:solidFill>
                  <a:schemeClr val="tx1"/>
                </a:solidFill>
                <a:effectLst/>
                <a:latin typeface="Arial" charset="0"/>
                <a:ea typeface="+mn-ea"/>
                <a:cs typeface="+mn-cs"/>
              </a:rPr>
              <a:t>Δoutput</a:t>
            </a:r>
            <a:r>
              <a:rPr lang="en-US" sz="1200" b="0" i="0" u="none" strike="noStrike" kern="1200" dirty="0" smtClean="0">
                <a:solidFill>
                  <a:schemeClr val="tx1"/>
                </a:solidFill>
                <a:effectLst/>
                <a:latin typeface="Arial" charset="0"/>
                <a:ea typeface="+mn-ea"/>
                <a:cs typeface="+mn-cs"/>
              </a:rPr>
              <a:t> in the output from the neuron</a:t>
            </a:r>
          </a:p>
          <a:p>
            <a:endParaRPr lang="en-US" sz="1200" b="0" i="0" u="none" strike="noStrike"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32</a:t>
            </a:fld>
            <a:endParaRPr lang="en-US"/>
          </a:p>
        </p:txBody>
      </p:sp>
    </p:spTree>
    <p:extLst>
      <p:ext uri="{BB962C8B-B14F-4D97-AF65-F5344CB8AC3E}">
        <p14:creationId xmlns:p14="http://schemas.microsoft.com/office/powerpoint/2010/main" val="382638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where the sum is over all the weights, </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and</a:t>
            </a:r>
            <a:r>
              <a:rPr lang="en-US" sz="1200" b="0" i="0" u="none" strike="noStrike" kern="1200" baseline="0" dirty="0" smtClean="0">
                <a:solidFill>
                  <a:schemeClr val="tx1"/>
                </a:solidFill>
                <a:effectLst/>
                <a:latin typeface="Arial" charset="0"/>
                <a:ea typeface="+mn-ea"/>
                <a:cs typeface="+mn-cs"/>
              </a:rPr>
              <a:t> bias b </a:t>
            </a:r>
            <a:r>
              <a:rPr lang="en-US" sz="1200" b="0" i="0" u="none" strike="noStrike" kern="1200" dirty="0" smtClean="0">
                <a:solidFill>
                  <a:schemeClr val="tx1"/>
                </a:solidFill>
                <a:effectLst/>
                <a:latin typeface="Arial" charset="0"/>
                <a:ea typeface="+mn-ea"/>
                <a:cs typeface="+mn-cs"/>
              </a:rPr>
              <a:t>and ∂output/∂</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is the partial derivative of the output with respect to </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And ∂output/∂b denote </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partial derivative of the output with respect  b.</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dirty="0" err="1" smtClean="0">
                <a:solidFill>
                  <a:schemeClr val="tx1"/>
                </a:solidFill>
                <a:effectLst/>
                <a:latin typeface="Arial" charset="0"/>
                <a:ea typeface="+mn-ea"/>
                <a:cs typeface="+mn-cs"/>
              </a:rPr>
              <a:t>behaviour</a:t>
            </a:r>
            <a:r>
              <a:rPr lang="en-US" sz="1200" b="0" i="0" u="none" strike="noStrike" kern="1200" dirty="0" smtClean="0">
                <a:solidFill>
                  <a:schemeClr val="tx1"/>
                </a:solidFill>
                <a:effectLst/>
                <a:latin typeface="Arial" charset="0"/>
                <a:ea typeface="+mn-ea"/>
                <a:cs typeface="+mn-cs"/>
              </a:rPr>
              <a:t> as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they make it much easier to figure out how changing the weights and biases will change the output.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33</a:t>
            </a:fld>
            <a:endParaRPr lang="en-US"/>
          </a:p>
        </p:txBody>
      </p:sp>
    </p:spTree>
    <p:extLst>
      <p:ext uri="{BB962C8B-B14F-4D97-AF65-F5344CB8AC3E}">
        <p14:creationId xmlns:p14="http://schemas.microsoft.com/office/powerpoint/2010/main" val="358252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charset="0"/>
                <a:ea typeface="+mn-ea"/>
                <a:cs typeface="+mn-cs"/>
              </a:rPr>
              <a:t>for historical reasons, such multiple layer networks are sometimes called </a:t>
            </a:r>
            <a:r>
              <a:rPr lang="en-US" sz="1200" b="0" i="1" u="none" strike="noStrike" kern="1200" dirty="0" smtClean="0">
                <a:solidFill>
                  <a:schemeClr val="tx1"/>
                </a:solidFill>
                <a:effectLst/>
                <a:latin typeface="Arial" charset="0"/>
                <a:ea typeface="+mn-ea"/>
                <a:cs typeface="+mn-cs"/>
              </a:rPr>
              <a:t>multilayer </a:t>
            </a:r>
            <a:r>
              <a:rPr lang="en-US" sz="1200" b="0" i="1"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t>
            </a:r>
            <a:r>
              <a:rPr lang="en-US" sz="1200" b="0" i="0" u="none" strike="noStrike" kern="1200" dirty="0" err="1" smtClean="0">
                <a:solidFill>
                  <a:schemeClr val="tx1"/>
                </a:solidFill>
                <a:effectLst/>
                <a:latin typeface="Arial" charset="0"/>
                <a:ea typeface="+mn-ea"/>
                <a:cs typeface="+mn-cs"/>
              </a:rPr>
              <a:t>or</a:t>
            </a:r>
            <a:r>
              <a:rPr lang="en-US" sz="1200" b="0" i="1" u="none" strike="noStrike" kern="1200" dirty="0" err="1" smtClean="0">
                <a:solidFill>
                  <a:schemeClr val="tx1"/>
                </a:solidFill>
                <a:effectLst/>
                <a:latin typeface="Arial" charset="0"/>
                <a:ea typeface="+mn-ea"/>
                <a:cs typeface="+mn-cs"/>
              </a:rPr>
              <a:t>MLPs</a:t>
            </a:r>
            <a:r>
              <a:rPr lang="en-US" sz="1200" b="0" i="0" u="none" strike="noStrike" kern="1200" dirty="0" smtClean="0">
                <a:solidFill>
                  <a:schemeClr val="tx1"/>
                </a:solidFill>
                <a:effectLst/>
                <a:latin typeface="Arial" charset="0"/>
                <a:ea typeface="+mn-ea"/>
                <a:cs typeface="+mn-cs"/>
              </a:rPr>
              <a:t>, despite being made up of sigmoid neurons, not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While the design of the input and output layers of a neural network is often straightforward, there can be quite an art to the design of the hidden layers.  This is called a </a:t>
            </a:r>
            <a:r>
              <a:rPr lang="en-US" sz="1200" b="0" i="1" u="none" strike="noStrike" kern="1200" dirty="0" smtClean="0">
                <a:solidFill>
                  <a:schemeClr val="tx1"/>
                </a:solidFill>
                <a:effectLst/>
                <a:latin typeface="Arial" charset="0"/>
                <a:ea typeface="+mn-ea"/>
                <a:cs typeface="+mn-cs"/>
              </a:rPr>
              <a:t>feedforward</a:t>
            </a:r>
            <a:r>
              <a:rPr lang="en-US" sz="1200" b="0" i="0" u="none" strike="noStrike" kern="1200" dirty="0" smtClean="0">
                <a:solidFill>
                  <a:schemeClr val="tx1"/>
                </a:solidFill>
                <a:effectLst/>
                <a:latin typeface="Arial" charset="0"/>
                <a:ea typeface="+mn-ea"/>
                <a:cs typeface="+mn-cs"/>
              </a:rPr>
              <a:t> neural network.</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There are other models of artificial neural networks in which feedback loops are possible. These models are called </a:t>
            </a:r>
            <a:r>
              <a:rPr lang="en-US" sz="1200" b="0" i="0" u="none" strike="noStrike" kern="1200" dirty="0" smtClean="0">
                <a:solidFill>
                  <a:schemeClr val="tx1"/>
                </a:solidFill>
                <a:effectLst/>
                <a:latin typeface="Arial" charset="0"/>
                <a:ea typeface="+mn-ea"/>
                <a:cs typeface="+mn-cs"/>
                <a:hlinkClick r:id="rId3"/>
              </a:rPr>
              <a:t>recurrent neural networks</a:t>
            </a:r>
            <a:r>
              <a:rPr lang="en-US" sz="1200" b="0" i="0" u="none" strike="noStrike" kern="1200" dirty="0" smtClean="0">
                <a:solidFill>
                  <a:schemeClr val="tx1"/>
                </a:solidFill>
                <a:effectLst/>
                <a:latin typeface="Arial" charset="0"/>
                <a:ea typeface="+mn-ea"/>
                <a:cs typeface="+mn-cs"/>
              </a:rPr>
              <a:t>.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34</a:t>
            </a:fld>
            <a:endParaRPr lang="en-US"/>
          </a:p>
        </p:txBody>
      </p:sp>
    </p:spTree>
    <p:extLst>
      <p:ext uri="{BB962C8B-B14F-4D97-AF65-F5344CB8AC3E}">
        <p14:creationId xmlns:p14="http://schemas.microsoft.com/office/powerpoint/2010/main" val="378322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1: You adore cheese so much you’re happy to go without your loyal companion, even if it’s hard to get to, but you hate bad weather</a:t>
            </a:r>
          </a:p>
          <a:p>
            <a:r>
              <a:rPr lang="en-US" sz="1200" b="0" i="0" u="none" strike="noStrike" kern="1200" dirty="0" smtClean="0">
                <a:solidFill>
                  <a:schemeClr val="tx1"/>
                </a:solidFill>
                <a:effectLst/>
                <a:latin typeface="Arial" charset="0"/>
                <a:ea typeface="+mn-ea"/>
                <a:cs typeface="+mn-cs"/>
              </a:rPr>
              <a:t>Example</a:t>
            </a:r>
            <a:r>
              <a:rPr lang="en-US" sz="1200" b="0" i="0" u="none" strike="noStrike" kern="1200" baseline="0" dirty="0" smtClean="0">
                <a:solidFill>
                  <a:schemeClr val="tx1"/>
                </a:solidFill>
                <a:effectLst/>
                <a:latin typeface="Arial" charset="0"/>
                <a:ea typeface="+mn-ea"/>
                <a:cs typeface="+mn-cs"/>
              </a:rPr>
              <a:t> 2: Lower the threshold to 3. </a:t>
            </a:r>
            <a:r>
              <a:rPr lang="en-US" sz="1200" b="0" i="0" u="none" strike="noStrike" kern="1200" dirty="0" smtClean="0">
                <a:solidFill>
                  <a:schemeClr val="tx1"/>
                </a:solidFill>
                <a:effectLst/>
                <a:latin typeface="Arial" charset="0"/>
                <a:ea typeface="+mn-ea"/>
                <a:cs typeface="+mn-cs"/>
              </a:rPr>
              <a:t>Then the perceptron would decide that you should go to the festival whenever the weather was good </a:t>
            </a:r>
            <a:r>
              <a:rPr lang="en-US" sz="1200" b="0" i="1" u="none" strike="noStrike" kern="1200" dirty="0" smtClean="0">
                <a:solidFill>
                  <a:schemeClr val="tx1"/>
                </a:solidFill>
                <a:effectLst/>
                <a:latin typeface="Arial" charset="0"/>
                <a:ea typeface="+mn-ea"/>
                <a:cs typeface="+mn-cs"/>
              </a:rPr>
              <a:t>or</a:t>
            </a:r>
            <a:r>
              <a:rPr lang="en-US" sz="1200" b="0" i="0" u="none" strike="noStrike" kern="1200" dirty="0" smtClean="0">
                <a:solidFill>
                  <a:schemeClr val="tx1"/>
                </a:solidFill>
                <a:effectLst/>
                <a:latin typeface="Arial" charset="0"/>
                <a:ea typeface="+mn-ea"/>
                <a:cs typeface="+mn-cs"/>
              </a:rPr>
              <a:t> when both the festival was near public transit </a:t>
            </a:r>
            <a:r>
              <a:rPr lang="en-US" sz="1200" b="0" i="1" u="none" strike="noStrike" kern="1200" dirty="0" smtClean="0">
                <a:solidFill>
                  <a:schemeClr val="tx1"/>
                </a:solidFill>
                <a:effectLst/>
                <a:latin typeface="Arial" charset="0"/>
                <a:ea typeface="+mn-ea"/>
                <a:cs typeface="+mn-cs"/>
              </a:rPr>
              <a:t>and</a:t>
            </a:r>
            <a:r>
              <a:rPr lang="en-US" sz="1200" b="0" i="0" u="none" strike="noStrike" kern="1200" dirty="0" smtClean="0">
                <a:solidFill>
                  <a:schemeClr val="tx1"/>
                </a:solidFill>
                <a:effectLst/>
                <a:latin typeface="Arial" charset="0"/>
                <a:ea typeface="+mn-ea"/>
                <a:cs typeface="+mn-cs"/>
              </a:rPr>
              <a:t> your boyfriend or girlfriend was willing to join you.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Obviously, the perceptron isn't a complete model of human decision-making! But what the example illustrates is how a perceptron can weigh up different kinds of evidence in order to make decisions</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a:t>
            </a:fld>
            <a:endParaRPr lang="en-US"/>
          </a:p>
        </p:txBody>
      </p:sp>
    </p:spTree>
    <p:extLst>
      <p:ext uri="{BB962C8B-B14F-4D97-AF65-F5344CB8AC3E}">
        <p14:creationId xmlns:p14="http://schemas.microsoft.com/office/powerpoint/2010/main" val="1966208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In this network, the first column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 what we'll call the first </a:t>
            </a:r>
            <a:r>
              <a:rPr lang="en-US" sz="1200" b="0" i="1" u="none" strike="noStrike" kern="1200" dirty="0" smtClean="0">
                <a:solidFill>
                  <a:schemeClr val="tx1"/>
                </a:solidFill>
                <a:effectLst/>
                <a:latin typeface="Arial" charset="0"/>
                <a:ea typeface="+mn-ea"/>
                <a:cs typeface="+mn-cs"/>
              </a:rPr>
              <a:t>layer</a:t>
            </a:r>
            <a:r>
              <a:rPr lang="en-US" sz="1200" b="0" i="0" u="none" strike="noStrike" kern="1200" dirty="0" smtClean="0">
                <a:solidFill>
                  <a:schemeClr val="tx1"/>
                </a:solidFill>
                <a:effectLst/>
                <a:latin typeface="Arial" charset="0"/>
                <a:ea typeface="+mn-ea"/>
                <a:cs typeface="+mn-cs"/>
              </a:rPr>
              <a:t>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 is making three very simple decisions, by weighing the input evidence. What about the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in the second layer? Each of those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engage in sophisticated decision making.</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7</a:t>
            </a:fld>
            <a:endParaRPr lang="en-US"/>
          </a:p>
        </p:txBody>
      </p:sp>
    </p:spTree>
    <p:extLst>
      <p:ext uri="{BB962C8B-B14F-4D97-AF65-F5344CB8AC3E}">
        <p14:creationId xmlns:p14="http://schemas.microsoft.com/office/powerpoint/2010/main" val="1596724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You can think of the bias as a measure of how easy it is to get the perceptron to output a 1. Or to put it in more biological terms, the bias is a measure of how easy it is to get the perceptron to </a:t>
            </a:r>
            <a:r>
              <a:rPr lang="en-US" sz="1200" b="0" i="1" u="none" strike="noStrike" kern="1200" dirty="0" smtClean="0">
                <a:solidFill>
                  <a:schemeClr val="tx1"/>
                </a:solidFill>
                <a:effectLst/>
                <a:latin typeface="Arial" charset="0"/>
                <a:ea typeface="+mn-ea"/>
                <a:cs typeface="+mn-cs"/>
              </a:rPr>
              <a:t>fire</a:t>
            </a:r>
            <a:r>
              <a:rPr lang="en-US" sz="1200" b="0" i="0" u="none" strike="noStrike" kern="1200" dirty="0" smtClean="0">
                <a:solidFill>
                  <a:schemeClr val="tx1"/>
                </a:solidFill>
                <a:effectLst/>
                <a:latin typeface="Arial" charset="0"/>
                <a:ea typeface="+mn-ea"/>
                <a:cs typeface="+mn-cs"/>
              </a:rPr>
              <a:t>. For a perceptron with a really big bias, it's extremely easy for the perceptron to output a 1. But if the bias is very negative, then it's difficult for the perceptron to output a 1.</a:t>
            </a:r>
          </a:p>
          <a:p>
            <a:endParaRPr lang="en-US" sz="1200" b="0" i="0" u="none" strike="noStrike"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8</a:t>
            </a:fld>
            <a:endParaRPr lang="en-US"/>
          </a:p>
        </p:txBody>
      </p:sp>
    </p:spTree>
    <p:extLst>
      <p:ext uri="{BB962C8B-B14F-4D97-AF65-F5344CB8AC3E}">
        <p14:creationId xmlns:p14="http://schemas.microsoft.com/office/powerpoint/2010/main" val="1891890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So far, we have thought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as a method for weighing evidence to make decisions. Another way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be used is to compute the elementary logical functions we usually think of as underlying computation, functions such as </a:t>
            </a:r>
            <a:r>
              <a:rPr lang="en-US" dirty="0" smtClean="0"/>
              <a:t>AND</a:t>
            </a:r>
            <a:r>
              <a:rPr lang="en-US" sz="1200" b="0" i="0" u="none" strike="noStrike" kern="1200" dirty="0" smtClean="0">
                <a:solidFill>
                  <a:schemeClr val="tx1"/>
                </a:solidFill>
                <a:effectLst/>
                <a:latin typeface="Arial" charset="0"/>
                <a:ea typeface="+mn-ea"/>
                <a:cs typeface="+mn-cs"/>
              </a:rPr>
              <a:t>, </a:t>
            </a:r>
            <a:r>
              <a:rPr lang="en-US" dirty="0" smtClean="0"/>
              <a:t>OR</a:t>
            </a:r>
            <a:r>
              <a:rPr lang="en-US" sz="1200" b="0" i="0" u="none" strike="noStrike" kern="1200" dirty="0" smtClean="0">
                <a:solidFill>
                  <a:schemeClr val="tx1"/>
                </a:solidFill>
                <a:effectLst/>
                <a:latin typeface="Arial" charset="0"/>
                <a:ea typeface="+mn-ea"/>
                <a:cs typeface="+mn-cs"/>
              </a:rPr>
              <a:t>, and </a:t>
            </a:r>
            <a:r>
              <a:rPr lang="en-US" dirty="0" smtClean="0"/>
              <a:t>NAND</a:t>
            </a:r>
            <a:r>
              <a:rPr lang="en-US" sz="1200" b="0" i="0" u="none" strike="noStrike" kern="1200" dirty="0" smtClean="0">
                <a:solidFill>
                  <a:schemeClr val="tx1"/>
                </a:solidFill>
                <a:effectLst/>
                <a:latin typeface="Arial" charset="0"/>
                <a:ea typeface="+mn-ea"/>
                <a:cs typeface="+mn-cs"/>
              </a:rPr>
              <a:t>. For example, suppose we have a perceptron with two inputs, each with weight−2, and an overall bias of 3.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What logical operator does</a:t>
            </a:r>
            <a:r>
              <a:rPr lang="en-US" sz="1200" b="0" i="0" u="none" strike="noStrike" kern="1200" baseline="0" dirty="0" smtClean="0">
                <a:solidFill>
                  <a:schemeClr val="tx1"/>
                </a:solidFill>
                <a:effectLst/>
                <a:latin typeface="Arial" charset="0"/>
                <a:ea typeface="+mn-ea"/>
                <a:cs typeface="+mn-cs"/>
              </a:rPr>
              <a:t> this represent?  This is a NAND gate!</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9</a:t>
            </a:fld>
            <a:endParaRPr lang="en-US"/>
          </a:p>
        </p:txBody>
      </p:sp>
    </p:spTree>
    <p:extLst>
      <p:ext uri="{BB962C8B-B14F-4D97-AF65-F5344CB8AC3E}">
        <p14:creationId xmlns:p14="http://schemas.microsoft.com/office/powerpoint/2010/main" val="313858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we can use networks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to compute </a:t>
            </a:r>
            <a:r>
              <a:rPr lang="en-US" sz="1200" b="0" i="1" u="none" strike="noStrike" kern="1200" dirty="0" smtClean="0">
                <a:solidFill>
                  <a:schemeClr val="tx1"/>
                </a:solidFill>
                <a:effectLst/>
                <a:latin typeface="Arial" charset="0"/>
                <a:ea typeface="+mn-ea"/>
                <a:cs typeface="+mn-cs"/>
              </a:rPr>
              <a:t>any</a:t>
            </a:r>
            <a:r>
              <a:rPr lang="en-US" sz="1200" b="0" i="0" u="none" strike="noStrike" kern="1200" dirty="0" smtClean="0">
                <a:solidFill>
                  <a:schemeClr val="tx1"/>
                </a:solidFill>
                <a:effectLst/>
                <a:latin typeface="Arial" charset="0"/>
                <a:ea typeface="+mn-ea"/>
                <a:cs typeface="+mn-cs"/>
              </a:rPr>
              <a:t> logical function at all. The reason is that the </a:t>
            </a:r>
            <a:r>
              <a:rPr lang="en-US" dirty="0" smtClean="0"/>
              <a:t>NAND</a:t>
            </a:r>
            <a:r>
              <a:rPr lang="en-US" sz="1200" b="0" i="0" u="none" strike="noStrike" kern="1200" dirty="0" smtClean="0">
                <a:solidFill>
                  <a:schemeClr val="tx1"/>
                </a:solidFill>
                <a:effectLst/>
                <a:latin typeface="Arial" charset="0"/>
                <a:ea typeface="+mn-ea"/>
                <a:cs typeface="+mn-cs"/>
              </a:rPr>
              <a:t> gate is universal for computation, that is, we can build any computation up out of </a:t>
            </a:r>
            <a:r>
              <a:rPr lang="en-US" dirty="0" smtClean="0"/>
              <a:t>NAND</a:t>
            </a:r>
            <a:r>
              <a:rPr lang="en-US" sz="1200" b="0" i="0" u="none" strike="noStrike" kern="1200" dirty="0" smtClean="0">
                <a:solidFill>
                  <a:schemeClr val="tx1"/>
                </a:solidFill>
                <a:effectLst/>
                <a:latin typeface="Arial" charset="0"/>
                <a:ea typeface="+mn-ea"/>
                <a:cs typeface="+mn-cs"/>
              </a:rPr>
              <a:t> gates.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NAND example shows that we can use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to compute simple logical functions. In fact, we can use networks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to compute </a:t>
            </a:r>
            <a:r>
              <a:rPr lang="en-US" sz="1200" b="0" i="1" u="none" strike="noStrike" kern="1200" dirty="0" smtClean="0">
                <a:solidFill>
                  <a:schemeClr val="tx1"/>
                </a:solidFill>
                <a:effectLst/>
                <a:latin typeface="Arial" charset="0"/>
                <a:ea typeface="+mn-ea"/>
                <a:cs typeface="+mn-cs"/>
              </a:rPr>
              <a:t>any</a:t>
            </a:r>
            <a:r>
              <a:rPr lang="en-US" sz="1200" b="0" i="0" u="none" strike="noStrike" kern="1200" dirty="0" smtClean="0">
                <a:solidFill>
                  <a:schemeClr val="tx1"/>
                </a:solidFill>
                <a:effectLst/>
                <a:latin typeface="Arial" charset="0"/>
                <a:ea typeface="+mn-ea"/>
                <a:cs typeface="+mn-cs"/>
              </a:rPr>
              <a:t> logical function at all. The reason is that the NAND gate is universal for computation, that is, we can build any computation up out of NAND gates. For example, we can use NAND gates to build a circuit which adds two bits, x1 and x2. This requires computing the bitwise sum, x1⊕x2x1⊕x2, as well as a carry bit which is set to 1 when both x1 and x2 are 1, i.e., the carry bit is just the bitwise product x1x2:</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10</a:t>
            </a:fld>
            <a:endParaRPr lang="en-US"/>
          </a:p>
        </p:txBody>
      </p:sp>
    </p:spTree>
    <p:extLst>
      <p:ext uri="{BB962C8B-B14F-4D97-AF65-F5344CB8AC3E}">
        <p14:creationId xmlns:p14="http://schemas.microsoft.com/office/powerpoint/2010/main" val="1240982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The adder example demonstrates how a network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be used to simulate a circuit containing many NAND gates. And because NAND gates are universal for computation, it follows that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are also universal for computation.</a:t>
            </a:r>
          </a:p>
          <a:p>
            <a:r>
              <a:rPr lang="en-US" sz="1200" b="0" i="0" u="none" strike="noStrike" kern="1200" dirty="0" smtClean="0">
                <a:solidFill>
                  <a:schemeClr val="tx1"/>
                </a:solidFill>
                <a:effectLst/>
                <a:latin typeface="Arial" charset="0"/>
                <a:ea typeface="+mn-ea"/>
                <a:cs typeface="+mn-cs"/>
              </a:rPr>
              <a:t>The computational universality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is simultaneously reassuring and disappointing. It's reassuring because it tells us that networks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be as powerful as any other computing device. But it's also disappointing, because it makes it seem as though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are merely a new type of NAND gate. That's hardly big news!</a:t>
            </a:r>
          </a:p>
          <a:p>
            <a:r>
              <a:rPr lang="en-US" sz="1200" b="0" i="0" u="none" strike="noStrike" kern="1200" dirty="0" smtClean="0">
                <a:solidFill>
                  <a:schemeClr val="tx1"/>
                </a:solidFill>
                <a:effectLst/>
                <a:latin typeface="Arial" charset="0"/>
                <a:ea typeface="+mn-ea"/>
                <a:cs typeface="+mn-cs"/>
              </a:rPr>
              <a:t>However, the situation is better than this view suggests. It turns out that we can devise </a:t>
            </a:r>
            <a:r>
              <a:rPr lang="en-US" sz="1200" b="0" i="1" u="none" strike="noStrike" kern="1200" dirty="0" smtClean="0">
                <a:solidFill>
                  <a:schemeClr val="tx1"/>
                </a:solidFill>
                <a:effectLst/>
                <a:latin typeface="Arial" charset="0"/>
                <a:ea typeface="+mn-ea"/>
                <a:cs typeface="+mn-cs"/>
              </a:rPr>
              <a:t>learning algorithms</a:t>
            </a:r>
            <a:r>
              <a:rPr lang="en-US" sz="1200" b="0" i="0" u="none" strike="noStrike" kern="1200" dirty="0" smtClean="0">
                <a:solidFill>
                  <a:schemeClr val="tx1"/>
                </a:solidFill>
                <a:effectLst/>
                <a:latin typeface="Arial" charset="0"/>
                <a:ea typeface="+mn-ea"/>
                <a:cs typeface="+mn-cs"/>
              </a:rPr>
              <a:t> which can automatically tune the weights and biases of a network of artificial neurons. This tuning happens in response to external stimuli, without direct intervention by a programmer. These learning algorithms enable us to use artificial neurons in a way which is radically different to conventional logic gates. Instead of explicitly laying out a circuit of NAND and other gates, our neural networks can simply learn to solve problems, sometimes problems where it would be extremely difficult to directly design a conventional circuit.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11</a:t>
            </a:fld>
            <a:endParaRPr lang="en-US"/>
          </a:p>
        </p:txBody>
      </p:sp>
    </p:spTree>
    <p:extLst>
      <p:ext uri="{BB962C8B-B14F-4D97-AF65-F5344CB8AC3E}">
        <p14:creationId xmlns:p14="http://schemas.microsoft.com/office/powerpoint/2010/main" val="1594054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Learning algorithms sound terrific. But how can we devise such algorithms for a neural network? Suppose we have a network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that we'd like to use to learn to solve some problem. For example, the inputs to the network might be the raw pixel data from a scanned, handwritten image of a digit. And we'd like the network to learn weights and biases so that the output from the network correctly classifies the digit. To see how learning might work, suppose we make a small change in some weight (or bias) in the network. What we'd like is for this small change in weight to cause only a small corresponding change in the output from the network. As we'll see in a moment, this property will make learning possible. Schematically, here's what we want (obviously this network is too simple to do handwriting recognition!):</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12</a:t>
            </a:fld>
            <a:endParaRPr lang="en-US"/>
          </a:p>
        </p:txBody>
      </p:sp>
    </p:spTree>
    <p:extLst>
      <p:ext uri="{BB962C8B-B14F-4D97-AF65-F5344CB8AC3E}">
        <p14:creationId xmlns:p14="http://schemas.microsoft.com/office/powerpoint/2010/main" val="87043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1A8DC11-8EFA-4DB0-87BB-57578885DC12}"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AFC7BAE-4B66-4EEC-B79A-1A698F219526}"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CE1271A-B7D9-48EC-BE1B-7049E40E98C9}"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BABA664-188E-4D15-A720-E7568CF80E35}"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BABBBF8-8C7C-468A-A607-4A79223C5BBC}"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FDB447F-1489-40A1-8505-7B2E946D4D4C}"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D6EAE0D-0584-46A6-858B-7BBA3266028D}"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E30F6D5-C5C6-48F0-B3FD-F4C936872960}"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48BB04D-0C1C-4B1B-B2D0-898EDBE9C15A}"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86F9B20-1798-443C-80EC-8A3FB7CF1F4E}"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D38F80A-C317-4557-8A62-ED43EB137ECD}"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2A4B744-0245-4492-B137-6352EFB250E7}"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tiff"/><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9.xml"/><Relationship Id="rId4" Type="http://schemas.openxmlformats.org/officeDocument/2006/relationships/image" Target="../media/image15.png"/><Relationship Id="rId5" Type="http://schemas.openxmlformats.org/officeDocument/2006/relationships/image" Target="../media/image16.wmf"/><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2.tiff"/></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wmf"/><Relationship Id="rId3"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tiff"/><Relationship Id="rId5" Type="http://schemas.openxmlformats.org/officeDocument/2006/relationships/image" Target="../media/image25.png"/><Relationship Id="rId6" Type="http://schemas.openxmlformats.org/officeDocument/2006/relationships/image" Target="../media/image27.png"/><Relationship Id="rId7" Type="http://schemas.openxmlformats.org/officeDocument/2006/relationships/image" Target="../media/image33.emf"/><Relationship Id="rId8" Type="http://schemas.openxmlformats.org/officeDocument/2006/relationships/image" Target="../media/image34.emf"/><Relationship Id="rId9" Type="http://schemas.openxmlformats.org/officeDocument/2006/relationships/image" Target="../media/image35.emf"/><Relationship Id="rId10" Type="http://schemas.openxmlformats.org/officeDocument/2006/relationships/image" Target="../media/image36.emf"/><Relationship Id="rId11"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39.tiff"/><Relationship Id="rId5" Type="http://schemas.openxmlformats.org/officeDocument/2006/relationships/image" Target="../media/image40.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39.tiff"/><Relationship Id="rId5" Type="http://schemas.openxmlformats.org/officeDocument/2006/relationships/image" Target="../media/image41.emf"/><Relationship Id="rId6" Type="http://schemas.openxmlformats.org/officeDocument/2006/relationships/image" Target="../media/image42.emf"/><Relationship Id="rId7" Type="http://schemas.openxmlformats.org/officeDocument/2006/relationships/image" Target="../media/image43.emf"/><Relationship Id="rId8" Type="http://schemas.openxmlformats.org/officeDocument/2006/relationships/image" Target="../media/image44.tiff"/><Relationship Id="rId9" Type="http://schemas.openxmlformats.org/officeDocument/2006/relationships/image" Target="../media/image40.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39.tiff"/><Relationship Id="rId5" Type="http://schemas.openxmlformats.org/officeDocument/2006/relationships/image" Target="../media/image42.emf"/><Relationship Id="rId6" Type="http://schemas.openxmlformats.org/officeDocument/2006/relationships/image" Target="../media/image43.emf"/><Relationship Id="rId7" Type="http://schemas.openxmlformats.org/officeDocument/2006/relationships/image" Target="../media/image44.tiff"/><Relationship Id="rId8" Type="http://schemas.openxmlformats.org/officeDocument/2006/relationships/image" Target="../media/image41.emf"/><Relationship Id="rId9" Type="http://schemas.openxmlformats.org/officeDocument/2006/relationships/image" Target="../media/image40.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emf"/><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8.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tiff"/></Relationships>
</file>

<file path=ppt/slides/_rels/slide28.xml.rels><?xml version="1.0" encoding="UTF-8" standalone="yes"?>
<Relationships xmlns="http://schemas.openxmlformats.org/package/2006/relationships"><Relationship Id="rId3" Type="http://schemas.openxmlformats.org/officeDocument/2006/relationships/image" Target="../media/image48.tiff"/><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48.tiff"/><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2.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3.tiff"/></Relationships>
</file>

<file path=ppt/slides/_rels/slide30.xml.rels><?xml version="1.0" encoding="UTF-8" standalone="yes"?>
<Relationships xmlns="http://schemas.openxmlformats.org/package/2006/relationships"><Relationship Id="rId3" Type="http://schemas.openxmlformats.org/officeDocument/2006/relationships/image" Target="../media/image48.tiff"/><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2.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9.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4.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28600"/>
            <a:ext cx="12192000" cy="1470025"/>
          </a:xfrm>
        </p:spPr>
        <p:txBody>
          <a:bodyPr/>
          <a:lstStyle/>
          <a:p>
            <a:r>
              <a:rPr lang="en-US" dirty="0" smtClean="0"/>
              <a:t>Neural Networks</a:t>
            </a:r>
            <a:endParaRPr lang="en-US" sz="3600" dirty="0" smtClean="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50013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400" dirty="0" smtClean="0"/>
              <a:t>This lecture is based on Michael Nielsen’s </a:t>
            </a:r>
            <a:r>
              <a:rPr lang="en-US" sz="1400" i="1" dirty="0" smtClean="0"/>
              <a:t>Neural </a:t>
            </a:r>
            <a:r>
              <a:rPr lang="en-US" sz="1400" i="1" dirty="0"/>
              <a:t>Networks and Deep </a:t>
            </a:r>
            <a:r>
              <a:rPr lang="en-US" sz="1400" i="1" dirty="0" smtClean="0"/>
              <a:t>Learning, </a:t>
            </a:r>
            <a:r>
              <a:rPr lang="en-US" sz="1400" dirty="0" smtClean="0"/>
              <a:t>a free online book (with code!). </a:t>
            </a:r>
            <a:br>
              <a:rPr lang="en-US" sz="1400" dirty="0" smtClean="0"/>
            </a:br>
            <a:r>
              <a:rPr lang="en-US" sz="1400" dirty="0" smtClean="0"/>
              <a:t>Please read chapters 1-3.</a:t>
            </a:r>
          </a:p>
        </p:txBody>
      </p:sp>
      <p:pic>
        <p:nvPicPr>
          <p:cNvPr id="4" name="Picture 3"/>
          <p:cNvPicPr>
            <a:picLocks noChangeAspect="1"/>
          </p:cNvPicPr>
          <p:nvPr/>
        </p:nvPicPr>
        <p:blipFill>
          <a:blip r:embed="rId3"/>
          <a:stretch>
            <a:fillRect/>
          </a:stretch>
        </p:blipFill>
        <p:spPr>
          <a:xfrm>
            <a:off x="4267200" y="1669490"/>
            <a:ext cx="3810000" cy="383149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functions</a:t>
            </a:r>
            <a:endParaRPr lang="en-US" dirty="0"/>
          </a:p>
        </p:txBody>
      </p:sp>
      <p:sp>
        <p:nvSpPr>
          <p:cNvPr id="3" name="Content Placeholder 2"/>
          <p:cNvSpPr>
            <a:spLocks noGrp="1"/>
          </p:cNvSpPr>
          <p:nvPr>
            <p:ph idx="1"/>
          </p:nvPr>
        </p:nvSpPr>
        <p:spPr/>
        <p:txBody>
          <a:bodyPr/>
          <a:lstStyle/>
          <a:p>
            <a:r>
              <a:rPr lang="en-US" dirty="0"/>
              <a:t>N</a:t>
            </a:r>
            <a:r>
              <a:rPr lang="en-US" dirty="0" smtClean="0"/>
              <a:t>etworks </a:t>
            </a:r>
            <a:r>
              <a:rPr lang="en-US" dirty="0"/>
              <a:t>of </a:t>
            </a:r>
            <a:r>
              <a:rPr lang="en-US" dirty="0" err="1"/>
              <a:t>perceptrons</a:t>
            </a:r>
            <a:r>
              <a:rPr lang="en-US" dirty="0"/>
              <a:t> to compute </a:t>
            </a:r>
            <a:r>
              <a:rPr lang="en-US" i="1" dirty="0"/>
              <a:t>any</a:t>
            </a:r>
            <a:r>
              <a:rPr lang="en-US" dirty="0"/>
              <a:t> logical </a:t>
            </a:r>
            <a:r>
              <a:rPr lang="en-US" dirty="0" smtClean="0"/>
              <a:t>function</a:t>
            </a:r>
          </a:p>
          <a:p>
            <a:r>
              <a:rPr lang="en-US" dirty="0"/>
              <a:t>W</a:t>
            </a:r>
            <a:r>
              <a:rPr lang="en-US" dirty="0" smtClean="0"/>
              <a:t>e </a:t>
            </a:r>
            <a:r>
              <a:rPr lang="en-US" dirty="0"/>
              <a:t>can build any computation up out of NAND </a:t>
            </a:r>
            <a:r>
              <a:rPr lang="en-US" dirty="0" smtClean="0"/>
              <a:t>gates.  </a:t>
            </a:r>
          </a:p>
          <a:p>
            <a:r>
              <a:rPr lang="en-US" dirty="0" smtClean="0"/>
              <a:t>For example, a circuit which adds two bits x</a:t>
            </a:r>
            <a:r>
              <a:rPr lang="en-US" baseline="-25000" dirty="0" smtClean="0"/>
              <a:t>1</a:t>
            </a:r>
            <a:r>
              <a:rPr lang="en-US" dirty="0" smtClean="0"/>
              <a:t> and x</a:t>
            </a:r>
            <a:r>
              <a:rPr lang="en-US" baseline="-25000" dirty="0" smtClean="0"/>
              <a:t>2</a:t>
            </a:r>
            <a:endParaRPr lang="en-US" dirty="0" smtClean="0"/>
          </a:p>
        </p:txBody>
      </p:sp>
      <p:pic>
        <p:nvPicPr>
          <p:cNvPr id="8" name="Picture 7"/>
          <p:cNvPicPr>
            <a:picLocks noChangeAspect="1"/>
          </p:cNvPicPr>
          <p:nvPr/>
        </p:nvPicPr>
        <p:blipFill>
          <a:blip r:embed="rId3"/>
          <a:stretch>
            <a:fillRect/>
          </a:stretch>
        </p:blipFill>
        <p:spPr>
          <a:xfrm>
            <a:off x="152400" y="4191000"/>
            <a:ext cx="5180133" cy="1600200"/>
          </a:xfrm>
          <a:prstGeom prst="rect">
            <a:avLst/>
          </a:prstGeom>
        </p:spPr>
      </p:pic>
      <p:pic>
        <p:nvPicPr>
          <p:cNvPr id="9" name="Picture 8"/>
          <p:cNvPicPr>
            <a:picLocks noChangeAspect="1"/>
          </p:cNvPicPr>
          <p:nvPr/>
        </p:nvPicPr>
        <p:blipFill>
          <a:blip r:embed="rId4"/>
          <a:stretch>
            <a:fillRect/>
          </a:stretch>
        </p:blipFill>
        <p:spPr>
          <a:xfrm>
            <a:off x="6019800" y="3761583"/>
            <a:ext cx="5981700" cy="2654300"/>
          </a:xfrm>
          <a:prstGeom prst="rect">
            <a:avLst/>
          </a:prstGeom>
        </p:spPr>
      </p:pic>
      <p:sp>
        <p:nvSpPr>
          <p:cNvPr id="10" name="TextBox 9"/>
          <p:cNvSpPr txBox="1"/>
          <p:nvPr/>
        </p:nvSpPr>
        <p:spPr>
          <a:xfrm>
            <a:off x="7086600" y="6499874"/>
            <a:ext cx="4499950" cy="369332"/>
          </a:xfrm>
          <a:prstGeom prst="rect">
            <a:avLst/>
          </a:prstGeom>
          <a:noFill/>
        </p:spPr>
        <p:txBody>
          <a:bodyPr wrap="none" rtlCol="0">
            <a:spAutoFit/>
          </a:bodyPr>
          <a:lstStyle/>
          <a:p>
            <a:pPr algn="ctr"/>
            <a:r>
              <a:rPr lang="en-US" dirty="0" smtClean="0"/>
              <a:t>All unlabeled weights are -2, </a:t>
            </a:r>
            <a:r>
              <a:rPr lang="en-US" smtClean="0"/>
              <a:t>all biases =3.</a:t>
            </a:r>
            <a:endParaRPr lang="en-US"/>
          </a:p>
        </p:txBody>
      </p:sp>
    </p:spTree>
    <p:extLst>
      <p:ext uri="{BB962C8B-B14F-4D97-AF65-F5344CB8AC3E}">
        <p14:creationId xmlns:p14="http://schemas.microsoft.com/office/powerpoint/2010/main" val="2083032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of </a:t>
            </a:r>
            <a:r>
              <a:rPr lang="en-US" dirty="0" err="1"/>
              <a:t>P</a:t>
            </a:r>
            <a:r>
              <a:rPr lang="en-US" dirty="0" err="1" smtClean="0"/>
              <a:t>erceptrons</a:t>
            </a:r>
            <a:endParaRPr lang="en-US" dirty="0"/>
          </a:p>
        </p:txBody>
      </p:sp>
      <p:sp>
        <p:nvSpPr>
          <p:cNvPr id="3" name="Content Placeholder 2"/>
          <p:cNvSpPr>
            <a:spLocks noGrp="1"/>
          </p:cNvSpPr>
          <p:nvPr>
            <p:ph idx="1"/>
          </p:nvPr>
        </p:nvSpPr>
        <p:spPr/>
        <p:txBody>
          <a:bodyPr/>
          <a:lstStyle/>
          <a:p>
            <a:r>
              <a:rPr lang="en-US" dirty="0" smtClean="0"/>
              <a:t>Networks of </a:t>
            </a:r>
            <a:r>
              <a:rPr lang="en-US" dirty="0" err="1" smtClean="0"/>
              <a:t>Perceptrons</a:t>
            </a:r>
            <a:r>
              <a:rPr lang="en-US" dirty="0" smtClean="0"/>
              <a:t> </a:t>
            </a:r>
            <a:r>
              <a:rPr lang="en-US" dirty="0"/>
              <a:t>are </a:t>
            </a:r>
            <a:r>
              <a:rPr lang="en-US" dirty="0" smtClean="0"/>
              <a:t>universal </a:t>
            </a:r>
            <a:r>
              <a:rPr lang="en-US" dirty="0"/>
              <a:t>for </a:t>
            </a:r>
            <a:r>
              <a:rPr lang="en-US" dirty="0" smtClean="0"/>
              <a:t>computation, like </a:t>
            </a:r>
            <a:r>
              <a:rPr lang="en-US" dirty="0"/>
              <a:t>NAND </a:t>
            </a:r>
            <a:r>
              <a:rPr lang="en-US" dirty="0" smtClean="0"/>
              <a:t>gates</a:t>
            </a:r>
          </a:p>
          <a:p>
            <a:r>
              <a:rPr lang="en-US" dirty="0" err="1"/>
              <a:t>P</a:t>
            </a:r>
            <a:r>
              <a:rPr lang="en-US" dirty="0" err="1" smtClean="0"/>
              <a:t>erceptrons</a:t>
            </a:r>
            <a:r>
              <a:rPr lang="en-US" dirty="0" smtClean="0"/>
              <a:t> </a:t>
            </a:r>
            <a:r>
              <a:rPr lang="en-US" dirty="0"/>
              <a:t>can be as powerful as any other computing </a:t>
            </a:r>
            <a:r>
              <a:rPr lang="en-US" dirty="0" smtClean="0"/>
              <a:t>device!</a:t>
            </a:r>
          </a:p>
          <a:p>
            <a:endParaRPr lang="en-US" dirty="0"/>
          </a:p>
          <a:p>
            <a:r>
              <a:rPr lang="en-US" dirty="0"/>
              <a:t>W</a:t>
            </a:r>
            <a:r>
              <a:rPr lang="en-US" dirty="0" smtClean="0"/>
              <a:t>e </a:t>
            </a:r>
            <a:r>
              <a:rPr lang="en-US" dirty="0"/>
              <a:t>can devise </a:t>
            </a:r>
            <a:r>
              <a:rPr lang="en-US" i="1" dirty="0"/>
              <a:t>learning algorithms</a:t>
            </a:r>
            <a:r>
              <a:rPr lang="en-US" dirty="0"/>
              <a:t> </a:t>
            </a:r>
            <a:r>
              <a:rPr lang="en-US" dirty="0" smtClean="0"/>
              <a:t>to automatically </a:t>
            </a:r>
            <a:r>
              <a:rPr lang="en-US" dirty="0"/>
              <a:t>tune the weights and biases of a network of artificial </a:t>
            </a:r>
            <a:r>
              <a:rPr lang="en-US" dirty="0" smtClean="0"/>
              <a:t>neurons</a:t>
            </a:r>
          </a:p>
          <a:p>
            <a:r>
              <a:rPr lang="en-US" dirty="0" smtClean="0"/>
              <a:t>Instead of laying </a:t>
            </a:r>
            <a:r>
              <a:rPr lang="en-US" dirty="0"/>
              <a:t>out a circuit of NAND and other gates, </a:t>
            </a:r>
            <a:r>
              <a:rPr lang="en-US" dirty="0" smtClean="0"/>
              <a:t>neural </a:t>
            </a:r>
            <a:r>
              <a:rPr lang="en-US" dirty="0"/>
              <a:t>networks can simply learn to solve problems</a:t>
            </a:r>
            <a:endParaRPr lang="en-US" dirty="0" smtClean="0"/>
          </a:p>
        </p:txBody>
      </p:sp>
    </p:spTree>
    <p:extLst>
      <p:ext uri="{BB962C8B-B14F-4D97-AF65-F5344CB8AC3E}">
        <p14:creationId xmlns:p14="http://schemas.microsoft.com/office/powerpoint/2010/main" val="769672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dirty="0"/>
              <a:t>Learning to classify digits</a:t>
            </a:r>
            <a:endParaRPr lang="en-US" dirty="0" smtClean="0"/>
          </a:p>
        </p:txBody>
      </p:sp>
      <p:sp>
        <p:nvSpPr>
          <p:cNvPr id="1333251" name="Rectangle 3"/>
          <p:cNvSpPr>
            <a:spLocks noGrp="1" noChangeArrowheads="1"/>
          </p:cNvSpPr>
          <p:nvPr>
            <p:ph idx="1"/>
          </p:nvPr>
        </p:nvSpPr>
        <p:spPr>
          <a:xfrm>
            <a:off x="609600" y="1524000"/>
            <a:ext cx="8229600" cy="4876800"/>
          </a:xfrm>
        </p:spPr>
        <p:txBody>
          <a:bodyPr/>
          <a:lstStyle/>
          <a:p>
            <a:pPr>
              <a:lnSpc>
                <a:spcPct val="80000"/>
              </a:lnSpc>
            </a:pPr>
            <a:r>
              <a:rPr lang="en-US" sz="2400" dirty="0" smtClean="0"/>
              <a:t>Input: image encoded input as a vector of intensities:</a:t>
            </a:r>
          </a:p>
          <a:p>
            <a:pPr>
              <a:lnSpc>
                <a:spcPct val="80000"/>
              </a:lnSpc>
            </a:pPr>
            <a:endParaRPr lang="en-US" sz="2400" dirty="0"/>
          </a:p>
          <a:p>
            <a:pPr>
              <a:lnSpc>
                <a:spcPct val="80000"/>
              </a:lnSpc>
            </a:pPr>
            <a:endParaRPr lang="en-US" sz="2400" dirty="0" smtClean="0"/>
          </a:p>
          <a:p>
            <a:pPr>
              <a:lnSpc>
                <a:spcPct val="80000"/>
              </a:lnSpc>
            </a:pPr>
            <a:r>
              <a:rPr lang="en-US" sz="2400" dirty="0" smtClean="0"/>
              <a:t>Output: is this a one or not? </a:t>
            </a:r>
          </a:p>
          <a:p>
            <a:pPr>
              <a:lnSpc>
                <a:spcPct val="80000"/>
              </a:lnSpc>
            </a:pPr>
            <a:r>
              <a:rPr lang="en-US" sz="2400" dirty="0" smtClean="0"/>
              <a:t>Goal: set the parameters of the network to </a:t>
            </a:r>
            <a:r>
              <a:rPr lang="en-US" sz="2400" dirty="0"/>
              <a:t>correctly </a:t>
            </a:r>
            <a:r>
              <a:rPr lang="en-US" sz="2400" dirty="0" smtClean="0"/>
              <a:t>classify the digits</a:t>
            </a:r>
          </a:p>
          <a:p>
            <a:pPr eaLnBrk="1" hangingPunct="1">
              <a:lnSpc>
                <a:spcPct val="80000"/>
              </a:lnSpc>
            </a:pPr>
            <a:r>
              <a:rPr lang="en-US" sz="2400" dirty="0" smtClean="0"/>
              <a:t>Learning = changing the weights an biases in the network.</a:t>
            </a:r>
          </a:p>
          <a:p>
            <a:pPr eaLnBrk="1" hangingPunct="1">
              <a:lnSpc>
                <a:spcPct val="80000"/>
              </a:lnSpc>
            </a:pPr>
            <a:endParaRPr lang="en-US" sz="2400" dirty="0" smtClean="0"/>
          </a:p>
        </p:txBody>
      </p:sp>
      <p:pic>
        <p:nvPicPr>
          <p:cNvPr id="6149" name="Picture 4"/>
          <p:cNvPicPr>
            <a:picLocks noChangeAspect="1" noChangeArrowheads="1"/>
          </p:cNvPicPr>
          <p:nvPr/>
        </p:nvPicPr>
        <p:blipFill>
          <a:blip r:embed="rId4" cstate="print"/>
          <a:srcRect/>
          <a:stretch>
            <a:fillRect/>
          </a:stretch>
        </p:blipFill>
        <p:spPr bwMode="auto">
          <a:xfrm>
            <a:off x="10058400" y="1600200"/>
            <a:ext cx="508000" cy="571500"/>
          </a:xfrm>
          <a:prstGeom prst="rect">
            <a:avLst/>
          </a:prstGeom>
          <a:noFill/>
          <a:ln w="9525">
            <a:noFill/>
            <a:miter lim="800000"/>
            <a:headEnd/>
            <a:tailEnd/>
          </a:ln>
        </p:spPr>
      </p:pic>
      <p:pic>
        <p:nvPicPr>
          <p:cNvPr id="6150" name="Picture 5"/>
          <p:cNvPicPr>
            <a:picLocks noChangeAspect="1" noChangeArrowheads="1"/>
          </p:cNvPicPr>
          <p:nvPr/>
        </p:nvPicPr>
        <p:blipFill>
          <a:blip r:embed="rId5" cstate="print"/>
          <a:srcRect/>
          <a:stretch>
            <a:fillRect/>
          </a:stretch>
        </p:blipFill>
        <p:spPr bwMode="auto">
          <a:xfrm>
            <a:off x="10058400" y="2438400"/>
            <a:ext cx="544512" cy="598487"/>
          </a:xfrm>
          <a:prstGeom prst="rect">
            <a:avLst/>
          </a:prstGeom>
          <a:noFill/>
          <a:ln w="9525">
            <a:noFill/>
            <a:miter lim="800000"/>
            <a:headEnd/>
            <a:tailEnd/>
          </a:ln>
        </p:spPr>
      </p:pic>
      <p:pic>
        <p:nvPicPr>
          <p:cNvPr id="6151" name="Picture 6"/>
          <p:cNvPicPr>
            <a:picLocks noChangeAspect="1" noChangeArrowheads="1"/>
          </p:cNvPicPr>
          <p:nvPr/>
        </p:nvPicPr>
        <p:blipFill>
          <a:blip r:embed="rId6" cstate="print"/>
          <a:srcRect/>
          <a:stretch>
            <a:fillRect/>
          </a:stretch>
        </p:blipFill>
        <p:spPr bwMode="auto">
          <a:xfrm>
            <a:off x="9982200" y="3276600"/>
            <a:ext cx="617537" cy="681037"/>
          </a:xfrm>
          <a:prstGeom prst="rect">
            <a:avLst/>
          </a:prstGeom>
          <a:noFill/>
          <a:ln w="9525">
            <a:noFill/>
            <a:miter lim="800000"/>
            <a:headEnd/>
            <a:tailEnd/>
          </a:ln>
        </p:spPr>
      </p:pic>
      <p:pic>
        <p:nvPicPr>
          <p:cNvPr id="6152" name="Picture 7"/>
          <p:cNvPicPr>
            <a:picLocks noChangeAspect="1" noChangeArrowheads="1"/>
          </p:cNvPicPr>
          <p:nvPr/>
        </p:nvPicPr>
        <p:blipFill>
          <a:blip r:embed="rId7" cstate="print"/>
          <a:srcRect/>
          <a:stretch>
            <a:fillRect/>
          </a:stretch>
        </p:blipFill>
        <p:spPr bwMode="auto">
          <a:xfrm>
            <a:off x="9982200" y="4114800"/>
            <a:ext cx="581025" cy="608012"/>
          </a:xfrm>
          <a:prstGeom prst="rect">
            <a:avLst/>
          </a:prstGeom>
          <a:noFill/>
          <a:ln w="9525">
            <a:noFill/>
            <a:miter lim="800000"/>
            <a:headEnd/>
            <a:tailEnd/>
          </a:ln>
        </p:spPr>
      </p:pic>
      <p:pic>
        <p:nvPicPr>
          <p:cNvPr id="6153" name="Picture 8"/>
          <p:cNvPicPr>
            <a:picLocks noChangeAspect="1" noChangeArrowheads="1"/>
          </p:cNvPicPr>
          <p:nvPr/>
        </p:nvPicPr>
        <p:blipFill>
          <a:blip r:embed="rId8" cstate="print"/>
          <a:srcRect/>
          <a:stretch>
            <a:fillRect/>
          </a:stretch>
        </p:blipFill>
        <p:spPr bwMode="auto">
          <a:xfrm>
            <a:off x="9982200" y="4876800"/>
            <a:ext cx="655637" cy="673100"/>
          </a:xfrm>
          <a:prstGeom prst="rect">
            <a:avLst/>
          </a:prstGeom>
          <a:noFill/>
          <a:ln w="9525">
            <a:noFill/>
            <a:miter lim="800000"/>
            <a:headEnd/>
            <a:tailEnd/>
          </a:ln>
        </p:spPr>
      </p:pic>
      <p:pic>
        <p:nvPicPr>
          <p:cNvPr id="6154" name="Picture 9"/>
          <p:cNvPicPr>
            <a:picLocks noChangeAspect="1" noChangeArrowheads="1"/>
          </p:cNvPicPr>
          <p:nvPr/>
        </p:nvPicPr>
        <p:blipFill>
          <a:blip r:embed="rId9" cstate="print"/>
          <a:srcRect/>
          <a:stretch>
            <a:fillRect/>
          </a:stretch>
        </p:blipFill>
        <p:spPr bwMode="auto">
          <a:xfrm>
            <a:off x="9982200" y="5791200"/>
            <a:ext cx="617537" cy="598487"/>
          </a:xfrm>
          <a:prstGeom prst="rect">
            <a:avLst/>
          </a:prstGeom>
          <a:noFill/>
          <a:ln w="9525">
            <a:noFill/>
            <a:miter lim="800000"/>
            <a:headEnd/>
            <a:tailEnd/>
          </a:ln>
        </p:spPr>
      </p:pic>
      <p:pic>
        <p:nvPicPr>
          <p:cNvPr id="1333259" name="Picture 11" descr="txp_fig"/>
          <p:cNvPicPr>
            <a:picLocks noChangeAspect="1" noChangeArrowheads="1"/>
          </p:cNvPicPr>
          <p:nvPr>
            <p:custDataLst>
              <p:tags r:id="rId1"/>
            </p:custDataLst>
          </p:nvPr>
        </p:nvPicPr>
        <p:blipFill>
          <a:blip r:embed="rId10" cstate="print"/>
          <a:srcRect/>
          <a:stretch>
            <a:fillRect/>
          </a:stretch>
        </p:blipFill>
        <p:spPr bwMode="auto">
          <a:xfrm>
            <a:off x="2289362" y="2051423"/>
            <a:ext cx="4554538" cy="284163"/>
          </a:xfrm>
          <a:prstGeom prst="rect">
            <a:avLst/>
          </a:prstGeom>
          <a:noFill/>
          <a:ln w="9525">
            <a:noFill/>
            <a:miter lim="800000"/>
            <a:headEnd/>
            <a:tailEnd/>
          </a:ln>
        </p:spPr>
      </p:pic>
      <p:pic>
        <p:nvPicPr>
          <p:cNvPr id="1333260" name="Picture 12"/>
          <p:cNvPicPr>
            <a:picLocks noChangeAspect="1" noChangeArrowheads="1"/>
          </p:cNvPicPr>
          <p:nvPr/>
        </p:nvPicPr>
        <p:blipFill>
          <a:blip r:embed="rId11" cstate="print"/>
          <a:srcRect/>
          <a:stretch>
            <a:fillRect/>
          </a:stretch>
        </p:blipFill>
        <p:spPr bwMode="auto">
          <a:xfrm>
            <a:off x="1755962" y="1975223"/>
            <a:ext cx="404813" cy="457200"/>
          </a:xfrm>
          <a:prstGeom prst="rect">
            <a:avLst/>
          </a:prstGeom>
          <a:noFill/>
          <a:ln w="9525">
            <a:noFill/>
            <a:miter lim="800000"/>
            <a:headEnd/>
            <a:tailEnd/>
          </a:ln>
        </p:spPr>
      </p:pic>
      <p:sp>
        <p:nvSpPr>
          <p:cNvPr id="16" name="TextBox 74"/>
          <p:cNvSpPr txBox="1">
            <a:spLocks noChangeArrowheads="1"/>
          </p:cNvSpPr>
          <p:nvPr/>
        </p:nvSpPr>
        <p:spPr bwMode="auto">
          <a:xfrm>
            <a:off x="11049000" y="1676399"/>
            <a:ext cx="381000" cy="400110"/>
          </a:xfrm>
          <a:prstGeom prst="rect">
            <a:avLst/>
          </a:prstGeom>
          <a:noFill/>
          <a:ln w="9525">
            <a:noFill/>
            <a:miter lim="800000"/>
            <a:headEnd/>
            <a:tailEnd/>
          </a:ln>
        </p:spPr>
        <p:txBody>
          <a:bodyPr>
            <a:spAutoFit/>
          </a:bodyPr>
          <a:lstStyle/>
          <a:p>
            <a:r>
              <a:rPr lang="en-US" sz="2000">
                <a:latin typeface="Calibri"/>
                <a:cs typeface="Calibri"/>
              </a:rPr>
              <a:t>0</a:t>
            </a:r>
          </a:p>
        </p:txBody>
      </p:sp>
      <p:sp>
        <p:nvSpPr>
          <p:cNvPr id="17" name="TextBox 75"/>
          <p:cNvSpPr txBox="1">
            <a:spLocks noChangeArrowheads="1"/>
          </p:cNvSpPr>
          <p:nvPr/>
        </p:nvSpPr>
        <p:spPr bwMode="auto">
          <a:xfrm>
            <a:off x="11049000" y="2514599"/>
            <a:ext cx="381000" cy="400110"/>
          </a:xfrm>
          <a:prstGeom prst="rect">
            <a:avLst/>
          </a:prstGeom>
          <a:noFill/>
          <a:ln w="9525">
            <a:noFill/>
            <a:miter lim="800000"/>
            <a:headEnd/>
            <a:tailEnd/>
          </a:ln>
        </p:spPr>
        <p:txBody>
          <a:bodyPr>
            <a:spAutoFit/>
          </a:bodyPr>
          <a:lstStyle/>
          <a:p>
            <a:r>
              <a:rPr lang="en-US" sz="2000">
                <a:latin typeface="Calibri"/>
                <a:cs typeface="Calibri"/>
              </a:rPr>
              <a:t>1</a:t>
            </a:r>
          </a:p>
        </p:txBody>
      </p:sp>
      <p:sp>
        <p:nvSpPr>
          <p:cNvPr id="18" name="TextBox 76"/>
          <p:cNvSpPr txBox="1">
            <a:spLocks noChangeArrowheads="1"/>
          </p:cNvSpPr>
          <p:nvPr/>
        </p:nvSpPr>
        <p:spPr bwMode="auto">
          <a:xfrm>
            <a:off x="11049000" y="3428999"/>
            <a:ext cx="381000" cy="400110"/>
          </a:xfrm>
          <a:prstGeom prst="rect">
            <a:avLst/>
          </a:prstGeom>
          <a:noFill/>
          <a:ln w="9525">
            <a:noFill/>
            <a:miter lim="800000"/>
            <a:headEnd/>
            <a:tailEnd/>
          </a:ln>
        </p:spPr>
        <p:txBody>
          <a:bodyPr>
            <a:spAutoFit/>
          </a:bodyPr>
          <a:lstStyle/>
          <a:p>
            <a:r>
              <a:rPr lang="en-US" sz="2000" dirty="0" smtClean="0">
                <a:latin typeface="Calibri"/>
                <a:cs typeface="Calibri"/>
              </a:rPr>
              <a:t>0</a:t>
            </a:r>
            <a:endParaRPr lang="en-US" sz="2000" dirty="0">
              <a:latin typeface="Calibri"/>
              <a:cs typeface="Calibri"/>
            </a:endParaRPr>
          </a:p>
        </p:txBody>
      </p:sp>
      <p:sp>
        <p:nvSpPr>
          <p:cNvPr id="21" name="TextBox 74"/>
          <p:cNvSpPr txBox="1">
            <a:spLocks noChangeArrowheads="1"/>
          </p:cNvSpPr>
          <p:nvPr/>
        </p:nvSpPr>
        <p:spPr bwMode="auto">
          <a:xfrm>
            <a:off x="11049000" y="4190999"/>
            <a:ext cx="381000" cy="400110"/>
          </a:xfrm>
          <a:prstGeom prst="rect">
            <a:avLst/>
          </a:prstGeom>
          <a:noFill/>
          <a:ln w="9525">
            <a:noFill/>
            <a:miter lim="800000"/>
            <a:headEnd/>
            <a:tailEnd/>
          </a:ln>
        </p:spPr>
        <p:txBody>
          <a:bodyPr>
            <a:spAutoFit/>
          </a:bodyPr>
          <a:lstStyle/>
          <a:p>
            <a:r>
              <a:rPr lang="en-US" sz="2000">
                <a:latin typeface="Calibri"/>
                <a:cs typeface="Calibri"/>
              </a:rPr>
              <a:t>0</a:t>
            </a:r>
          </a:p>
        </p:txBody>
      </p:sp>
      <p:sp>
        <p:nvSpPr>
          <p:cNvPr id="22" name="TextBox 75"/>
          <p:cNvSpPr txBox="1">
            <a:spLocks noChangeArrowheads="1"/>
          </p:cNvSpPr>
          <p:nvPr/>
        </p:nvSpPr>
        <p:spPr bwMode="auto">
          <a:xfrm>
            <a:off x="11049000" y="5029199"/>
            <a:ext cx="381000" cy="400110"/>
          </a:xfrm>
          <a:prstGeom prst="rect">
            <a:avLst/>
          </a:prstGeom>
          <a:noFill/>
          <a:ln w="9525">
            <a:noFill/>
            <a:miter lim="800000"/>
            <a:headEnd/>
            <a:tailEnd/>
          </a:ln>
        </p:spPr>
        <p:txBody>
          <a:bodyPr>
            <a:spAutoFit/>
          </a:bodyPr>
          <a:lstStyle/>
          <a:p>
            <a:r>
              <a:rPr lang="en-US" sz="2000">
                <a:latin typeface="Calibri"/>
                <a:cs typeface="Calibri"/>
              </a:rPr>
              <a:t>1</a:t>
            </a:r>
          </a:p>
        </p:txBody>
      </p:sp>
      <p:sp>
        <p:nvSpPr>
          <p:cNvPr id="23" name="TextBox 76"/>
          <p:cNvSpPr txBox="1">
            <a:spLocks noChangeArrowheads="1"/>
          </p:cNvSpPr>
          <p:nvPr/>
        </p:nvSpPr>
        <p:spPr bwMode="auto">
          <a:xfrm>
            <a:off x="11049000" y="5943599"/>
            <a:ext cx="381000" cy="400110"/>
          </a:xfrm>
          <a:prstGeom prst="rect">
            <a:avLst/>
          </a:prstGeom>
          <a:noFill/>
          <a:ln w="9525">
            <a:noFill/>
            <a:miter lim="800000"/>
            <a:headEnd/>
            <a:tailEnd/>
          </a:ln>
        </p:spPr>
        <p:txBody>
          <a:bodyPr>
            <a:spAutoFit/>
          </a:bodyPr>
          <a:lstStyle/>
          <a:p>
            <a:r>
              <a:rPr lang="en-US" sz="2000" dirty="0" smtClean="0">
                <a:latin typeface="Calibri"/>
                <a:cs typeface="Calibri"/>
              </a:rPr>
              <a:t>0</a:t>
            </a:r>
            <a:endParaRPr lang="en-US" sz="2000" dirty="0">
              <a:latin typeface="Calibri"/>
              <a:cs typeface="Calibri"/>
            </a:endParaRPr>
          </a:p>
        </p:txBody>
      </p:sp>
      <p:pic>
        <p:nvPicPr>
          <p:cNvPr id="2" name="Picture 1"/>
          <p:cNvPicPr>
            <a:picLocks noChangeAspect="1"/>
          </p:cNvPicPr>
          <p:nvPr/>
        </p:nvPicPr>
        <p:blipFill>
          <a:blip r:embed="rId12"/>
          <a:stretch>
            <a:fillRect/>
          </a:stretch>
        </p:blipFill>
        <p:spPr>
          <a:xfrm>
            <a:off x="3352800" y="4230950"/>
            <a:ext cx="4322967" cy="2396717"/>
          </a:xfrm>
          <a:prstGeom prst="rect">
            <a:avLst/>
          </a:prstGeom>
        </p:spPr>
      </p:pic>
    </p:spTree>
    <p:extLst>
      <p:ext uri="{BB962C8B-B14F-4D97-AF65-F5344CB8AC3E}">
        <p14:creationId xmlns:p14="http://schemas.microsoft.com/office/powerpoint/2010/main" val="129332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325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325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325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32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3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Sigmoid neurons</a:t>
            </a:r>
            <a:endParaRPr lang="en-US" dirty="0"/>
          </a:p>
        </p:txBody>
      </p:sp>
      <p:sp>
        <p:nvSpPr>
          <p:cNvPr id="3" name="Content Placeholder 2"/>
          <p:cNvSpPr>
            <a:spLocks noGrp="1"/>
          </p:cNvSpPr>
          <p:nvPr>
            <p:ph idx="1"/>
          </p:nvPr>
        </p:nvSpPr>
        <p:spPr/>
        <p:txBody>
          <a:bodyPr/>
          <a:lstStyle/>
          <a:p>
            <a:r>
              <a:rPr lang="en-US" dirty="0" smtClean="0"/>
              <a:t>Problem: a small change in </a:t>
            </a:r>
            <a:r>
              <a:rPr lang="en-US" dirty="0"/>
              <a:t>the weights or bias of any single perceptron in the network </a:t>
            </a:r>
            <a:r>
              <a:rPr lang="en-US" dirty="0" smtClean="0"/>
              <a:t>can causes </a:t>
            </a:r>
            <a:r>
              <a:rPr lang="en-US" dirty="0"/>
              <a:t>the </a:t>
            </a:r>
            <a:r>
              <a:rPr lang="en-US" dirty="0" smtClean="0"/>
              <a:t>output to </a:t>
            </a:r>
            <a:r>
              <a:rPr lang="en-US" dirty="0"/>
              <a:t>completely </a:t>
            </a:r>
            <a:r>
              <a:rPr lang="en-US" dirty="0" smtClean="0"/>
              <a:t>flip </a:t>
            </a:r>
            <a:r>
              <a:rPr lang="en-US" dirty="0"/>
              <a:t>from </a:t>
            </a:r>
            <a:r>
              <a:rPr lang="en-US" dirty="0" smtClean="0"/>
              <a:t>0</a:t>
            </a:r>
            <a:r>
              <a:rPr lang="en-US" dirty="0"/>
              <a:t> to </a:t>
            </a:r>
            <a:r>
              <a:rPr lang="en-US" dirty="0" smtClean="0"/>
              <a:t>1.</a:t>
            </a:r>
          </a:p>
          <a:p>
            <a:r>
              <a:rPr lang="en-US" dirty="0" smtClean="0"/>
              <a:t>Solution: sigmoid neuron</a:t>
            </a:r>
            <a:endParaRPr lang="en-US" dirty="0"/>
          </a:p>
        </p:txBody>
      </p:sp>
      <p:pic>
        <p:nvPicPr>
          <p:cNvPr id="5" name="Picture 4"/>
          <p:cNvPicPr>
            <a:picLocks noChangeAspect="1"/>
          </p:cNvPicPr>
          <p:nvPr/>
        </p:nvPicPr>
        <p:blipFill>
          <a:blip r:embed="rId3"/>
          <a:stretch>
            <a:fillRect/>
          </a:stretch>
        </p:blipFill>
        <p:spPr>
          <a:xfrm>
            <a:off x="1447800" y="4114800"/>
            <a:ext cx="3556000" cy="1752600"/>
          </a:xfrm>
          <a:prstGeom prst="rect">
            <a:avLst/>
          </a:prstGeom>
        </p:spPr>
      </p:pic>
      <p:sp>
        <p:nvSpPr>
          <p:cNvPr id="6" name="TextBox 5"/>
          <p:cNvSpPr txBox="1"/>
          <p:nvPr/>
        </p:nvSpPr>
        <p:spPr>
          <a:xfrm>
            <a:off x="2286000" y="5425016"/>
            <a:ext cx="2209800" cy="646331"/>
          </a:xfrm>
          <a:prstGeom prst="rect">
            <a:avLst/>
          </a:prstGeom>
          <a:noFill/>
        </p:spPr>
        <p:txBody>
          <a:bodyPr wrap="square" rtlCol="0">
            <a:spAutoFit/>
          </a:bodyPr>
          <a:lstStyle/>
          <a:p>
            <a:r>
              <a:rPr lang="en-US" dirty="0" smtClean="0"/>
              <a:t>Same weights and bias </a:t>
            </a:r>
            <a:r>
              <a:rPr lang="en-US" smtClean="0"/>
              <a:t>as perceptron</a:t>
            </a:r>
            <a:endParaRPr lang="en-US" dirty="0"/>
          </a:p>
        </p:txBody>
      </p:sp>
      <p:sp>
        <p:nvSpPr>
          <p:cNvPr id="7" name="TextBox 6"/>
          <p:cNvSpPr txBox="1"/>
          <p:nvPr/>
        </p:nvSpPr>
        <p:spPr>
          <a:xfrm>
            <a:off x="381000" y="6055659"/>
            <a:ext cx="2133600" cy="646331"/>
          </a:xfrm>
          <a:prstGeom prst="rect">
            <a:avLst/>
          </a:prstGeom>
          <a:noFill/>
        </p:spPr>
        <p:txBody>
          <a:bodyPr wrap="square" rtlCol="0">
            <a:spAutoFit/>
          </a:bodyPr>
          <a:lstStyle/>
          <a:p>
            <a:r>
              <a:rPr lang="en-US" dirty="0" smtClean="0"/>
              <a:t>Inputs: </a:t>
            </a:r>
            <a:r>
              <a:rPr lang="en-US" smtClean="0"/>
              <a:t>any real-valued number</a:t>
            </a:r>
            <a:endParaRPr lang="en-US" dirty="0"/>
          </a:p>
        </p:txBody>
      </p:sp>
      <p:sp>
        <p:nvSpPr>
          <p:cNvPr id="8" name="TextBox 7"/>
          <p:cNvSpPr txBox="1"/>
          <p:nvPr/>
        </p:nvSpPr>
        <p:spPr>
          <a:xfrm>
            <a:off x="4704976" y="5101850"/>
            <a:ext cx="2209800" cy="646331"/>
          </a:xfrm>
          <a:prstGeom prst="rect">
            <a:avLst/>
          </a:prstGeom>
          <a:noFill/>
        </p:spPr>
        <p:txBody>
          <a:bodyPr wrap="square" rtlCol="0">
            <a:spAutoFit/>
          </a:bodyPr>
          <a:lstStyle/>
          <a:p>
            <a:r>
              <a:rPr lang="en-US" dirty="0" smtClean="0"/>
              <a:t>Output is no longer just 1 or 0.</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1400" y="4526019"/>
            <a:ext cx="1828800" cy="52339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3200" y="5425015"/>
            <a:ext cx="2628900" cy="1051560"/>
          </a:xfrm>
          <a:prstGeom prst="rect">
            <a:avLst/>
          </a:prstGeom>
        </p:spPr>
      </p:pic>
      <p:sp>
        <p:nvSpPr>
          <p:cNvPr id="11" name="Rectangle 10"/>
          <p:cNvSpPr/>
          <p:nvPr/>
        </p:nvSpPr>
        <p:spPr>
          <a:xfrm>
            <a:off x="7543800" y="4603050"/>
            <a:ext cx="1024639" cy="369332"/>
          </a:xfrm>
          <a:prstGeom prst="rect">
            <a:avLst/>
          </a:prstGeom>
        </p:spPr>
        <p:txBody>
          <a:bodyPr wrap="none">
            <a:spAutoFit/>
          </a:bodyPr>
          <a:lstStyle/>
          <a:p>
            <a:r>
              <a:rPr lang="en-US" dirty="0" smtClean="0"/>
              <a:t>output =</a:t>
            </a:r>
            <a:endParaRPr lang="en-US" dirty="0"/>
          </a:p>
        </p:txBody>
      </p:sp>
      <p:sp>
        <p:nvSpPr>
          <p:cNvPr id="12" name="Rectangle 11"/>
          <p:cNvSpPr/>
          <p:nvPr/>
        </p:nvSpPr>
        <p:spPr>
          <a:xfrm>
            <a:off x="7712635" y="5348088"/>
            <a:ext cx="1954381" cy="369332"/>
          </a:xfrm>
          <a:prstGeom prst="rect">
            <a:avLst/>
          </a:prstGeom>
        </p:spPr>
        <p:txBody>
          <a:bodyPr wrap="none">
            <a:spAutoFit/>
          </a:bodyPr>
          <a:lstStyle/>
          <a:p>
            <a:r>
              <a:rPr lang="en-US" smtClean="0"/>
              <a:t>Sigmoid function:</a:t>
            </a:r>
            <a:endParaRPr lang="en-US"/>
          </a:p>
        </p:txBody>
      </p:sp>
      <p:pic>
        <p:nvPicPr>
          <p:cNvPr id="13" name="Content Placeholder 3"/>
          <p:cNvPicPr>
            <a:picLocks noChangeAspect="1"/>
          </p:cNvPicPr>
          <p:nvPr/>
        </p:nvPicPr>
        <p:blipFill>
          <a:blip r:embed="rId6"/>
          <a:stretch>
            <a:fillRect/>
          </a:stretch>
        </p:blipFill>
        <p:spPr bwMode="auto">
          <a:xfrm>
            <a:off x="7024206" y="2762699"/>
            <a:ext cx="5103188" cy="1254081"/>
          </a:xfrm>
          <a:prstGeom prst="rect">
            <a:avLst/>
          </a:prstGeom>
          <a:noFill/>
          <a:ln w="9525">
            <a:noFill/>
            <a:miter lim="800000"/>
            <a:headEnd/>
            <a:tailEnd/>
          </a:ln>
        </p:spPr>
      </p:pic>
      <p:sp>
        <p:nvSpPr>
          <p:cNvPr id="14" name="Rectangle 13"/>
          <p:cNvSpPr/>
          <p:nvPr/>
        </p:nvSpPr>
        <p:spPr>
          <a:xfrm>
            <a:off x="6914776" y="2830131"/>
            <a:ext cx="1313180" cy="369332"/>
          </a:xfrm>
          <a:prstGeom prst="rect">
            <a:avLst/>
          </a:prstGeom>
        </p:spPr>
        <p:txBody>
          <a:bodyPr wrap="none">
            <a:spAutoFit/>
          </a:bodyPr>
          <a:lstStyle/>
          <a:p>
            <a:r>
              <a:rPr lang="en-US" dirty="0" smtClean="0"/>
              <a:t>Perceptron</a:t>
            </a:r>
            <a:endParaRPr lang="en-US" dirty="0"/>
          </a:p>
        </p:txBody>
      </p:sp>
      <p:sp>
        <p:nvSpPr>
          <p:cNvPr id="15" name="Rectangle 14"/>
          <p:cNvSpPr/>
          <p:nvPr/>
        </p:nvSpPr>
        <p:spPr>
          <a:xfrm>
            <a:off x="6828861" y="4313102"/>
            <a:ext cx="1800493" cy="369332"/>
          </a:xfrm>
          <a:prstGeom prst="rect">
            <a:avLst/>
          </a:prstGeom>
        </p:spPr>
        <p:txBody>
          <a:bodyPr wrap="none">
            <a:spAutoFit/>
          </a:bodyPr>
          <a:lstStyle/>
          <a:p>
            <a:r>
              <a:rPr lang="en-US" dirty="0" smtClean="0"/>
              <a:t>Sigmoid neuron</a:t>
            </a:r>
            <a:endParaRPr lang="en-US" dirty="0"/>
          </a:p>
        </p:txBody>
      </p:sp>
    </p:spTree>
    <p:extLst>
      <p:ext uri="{BB962C8B-B14F-4D97-AF65-F5344CB8AC3E}">
        <p14:creationId xmlns:p14="http://schemas.microsoft.com/office/powerpoint/2010/main" val="1030303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Perceptron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7023" y="1397000"/>
            <a:ext cx="7157953" cy="472916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99" y="1503854"/>
            <a:ext cx="1981200" cy="540845"/>
          </a:xfrm>
          <a:prstGeom prst="rect">
            <a:avLst/>
          </a:prstGeom>
        </p:spPr>
      </p:pic>
      <p:pic>
        <p:nvPicPr>
          <p:cNvPr id="6" name="Content Placeholder 3"/>
          <p:cNvPicPr>
            <a:picLocks noChangeAspect="1"/>
          </p:cNvPicPr>
          <p:nvPr/>
        </p:nvPicPr>
        <p:blipFill>
          <a:blip r:embed="rId4"/>
          <a:stretch>
            <a:fillRect/>
          </a:stretch>
        </p:blipFill>
        <p:spPr bwMode="auto">
          <a:xfrm>
            <a:off x="7024206" y="2762699"/>
            <a:ext cx="5103188" cy="1254081"/>
          </a:xfrm>
          <a:prstGeom prst="rect">
            <a:avLst/>
          </a:prstGeom>
          <a:noFill/>
          <a:ln w="9525">
            <a:noFill/>
            <a:miter lim="800000"/>
            <a:headEnd/>
            <a:tailEnd/>
          </a:ln>
        </p:spPr>
      </p:pic>
    </p:spTree>
    <p:extLst>
      <p:ext uri="{BB962C8B-B14F-4D97-AF65-F5344CB8AC3E}">
        <p14:creationId xmlns:p14="http://schemas.microsoft.com/office/powerpoint/2010/main" val="1368099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Sigmoid neuron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8499" y="1397000"/>
            <a:ext cx="7395001" cy="4729163"/>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0200" y="5806440"/>
            <a:ext cx="2628900" cy="105156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6240780"/>
            <a:ext cx="5791200" cy="32653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0" y="2971800"/>
            <a:ext cx="5334000" cy="382896"/>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899" y="1503854"/>
            <a:ext cx="1981200" cy="540845"/>
          </a:xfrm>
          <a:prstGeom prst="rect">
            <a:avLst/>
          </a:prstGeom>
        </p:spPr>
      </p:pic>
    </p:spTree>
    <p:extLst>
      <p:ext uri="{BB962C8B-B14F-4D97-AF65-F5344CB8AC3E}">
        <p14:creationId xmlns:p14="http://schemas.microsoft.com/office/powerpoint/2010/main" val="1410262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Smoothness is crucial</a:t>
            </a:r>
            <a:endParaRPr lang="en-US" dirty="0"/>
          </a:p>
        </p:txBody>
      </p:sp>
      <p:sp>
        <p:nvSpPr>
          <p:cNvPr id="3" name="Content Placeholder 2"/>
          <p:cNvSpPr>
            <a:spLocks noGrp="1"/>
          </p:cNvSpPr>
          <p:nvPr>
            <p:ph idx="1"/>
          </p:nvPr>
        </p:nvSpPr>
        <p:spPr/>
        <p:txBody>
          <a:bodyPr/>
          <a:lstStyle/>
          <a:p>
            <a:r>
              <a:rPr lang="en-US" dirty="0"/>
              <a:t>S</a:t>
            </a:r>
            <a:r>
              <a:rPr lang="en-US" dirty="0" smtClean="0"/>
              <a:t>moothness </a:t>
            </a:r>
            <a:r>
              <a:rPr lang="en-US" dirty="0"/>
              <a:t>of </a:t>
            </a:r>
            <a:r>
              <a:rPr lang="en-US" dirty="0" err="1" smtClean="0"/>
              <a:t>σ</a:t>
            </a:r>
            <a:r>
              <a:rPr lang="en-US" dirty="0"/>
              <a:t> means that small </a:t>
            </a:r>
            <a:r>
              <a:rPr lang="en-US" dirty="0" smtClean="0"/>
              <a:t>changes</a:t>
            </a:r>
            <a:r>
              <a:rPr lang="en-US" dirty="0"/>
              <a:t> in the </a:t>
            </a:r>
            <a:r>
              <a:rPr lang="en-US" dirty="0" smtClean="0"/>
              <a:t>weights </a:t>
            </a:r>
            <a:r>
              <a:rPr lang="en-US" i="1" dirty="0" err="1" smtClean="0"/>
              <a:t>w</a:t>
            </a:r>
            <a:r>
              <a:rPr lang="en-US" i="1" baseline="-25000" dirty="0" err="1" smtClean="0"/>
              <a:t>j</a:t>
            </a:r>
            <a:r>
              <a:rPr lang="en-US" dirty="0" smtClean="0"/>
              <a:t> and</a:t>
            </a:r>
            <a:r>
              <a:rPr lang="en-US" dirty="0"/>
              <a:t> </a:t>
            </a:r>
            <a:r>
              <a:rPr lang="en-US" dirty="0" smtClean="0"/>
              <a:t>in </a:t>
            </a:r>
            <a:r>
              <a:rPr lang="en-US" dirty="0"/>
              <a:t>the </a:t>
            </a:r>
            <a:r>
              <a:rPr lang="en-US" dirty="0" smtClean="0"/>
              <a:t>bias </a:t>
            </a:r>
            <a:r>
              <a:rPr lang="en-US" i="1" dirty="0" smtClean="0"/>
              <a:t>b</a:t>
            </a:r>
            <a:r>
              <a:rPr lang="en-US" dirty="0" smtClean="0"/>
              <a:t> will </a:t>
            </a:r>
            <a:r>
              <a:rPr lang="en-US" dirty="0"/>
              <a:t>produce a small change </a:t>
            </a:r>
            <a:r>
              <a:rPr lang="en-US" dirty="0" smtClean="0"/>
              <a:t>the output </a:t>
            </a:r>
            <a:r>
              <a:rPr lang="en-US" dirty="0"/>
              <a:t>from the </a:t>
            </a:r>
            <a:r>
              <a:rPr lang="en-US" dirty="0" smtClean="0"/>
              <a:t>neuron</a:t>
            </a:r>
          </a:p>
          <a:p>
            <a:endParaRPr lang="en-US" dirty="0"/>
          </a:p>
          <a:p>
            <a:endParaRPr lang="en-US" dirty="0" smtClean="0"/>
          </a:p>
          <a:p>
            <a:endParaRPr lang="en-US" dirty="0"/>
          </a:p>
          <a:p>
            <a:r>
              <a:rPr lang="en-US" dirty="0" err="1" smtClean="0"/>
              <a:t>Δoutput</a:t>
            </a:r>
            <a:r>
              <a:rPr lang="en-US" dirty="0"/>
              <a:t> is a </a:t>
            </a:r>
            <a:r>
              <a:rPr lang="en-US" i="1" dirty="0"/>
              <a:t>linear </a:t>
            </a:r>
            <a:r>
              <a:rPr lang="en-US" i="1" dirty="0" smtClean="0"/>
              <a:t>function </a:t>
            </a:r>
            <a:r>
              <a:rPr lang="en-US" dirty="0" smtClean="0"/>
              <a:t>of </a:t>
            </a:r>
            <a:r>
              <a:rPr lang="en-US" dirty="0"/>
              <a:t>the changes </a:t>
            </a:r>
            <a:r>
              <a:rPr lang="en-US" dirty="0" err="1" smtClean="0"/>
              <a:t>Δwj</a:t>
            </a:r>
            <a:r>
              <a:rPr lang="en-US" dirty="0"/>
              <a:t> and </a:t>
            </a:r>
            <a:r>
              <a:rPr lang="en-US" dirty="0" err="1" smtClean="0"/>
              <a:t>Δb</a:t>
            </a:r>
            <a:endParaRPr lang="en-US" dirty="0" smtClean="0"/>
          </a:p>
          <a:p>
            <a:r>
              <a:rPr lang="en-US" dirty="0"/>
              <a:t>This </a:t>
            </a:r>
            <a:r>
              <a:rPr lang="en-US" dirty="0" smtClean="0"/>
              <a:t>makes </a:t>
            </a:r>
            <a:r>
              <a:rPr lang="en-US" dirty="0"/>
              <a:t>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2895600"/>
            <a:ext cx="7391400" cy="1382466"/>
          </a:xfrm>
          <a:prstGeom prst="rect">
            <a:avLst/>
          </a:prstGeom>
        </p:spPr>
      </p:pic>
    </p:spTree>
    <p:extLst>
      <p:ext uri="{BB962C8B-B14F-4D97-AF65-F5344CB8AC3E}">
        <p14:creationId xmlns:p14="http://schemas.microsoft.com/office/powerpoint/2010/main" val="17939185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a:t>
            </a:r>
            <a:r>
              <a:rPr lang="en-US" smtClean="0"/>
              <a:t>: Neural Nets and Gradient </a:t>
            </a:r>
            <a:r>
              <a:rPr lang="en-US" dirty="0" smtClean="0"/>
              <a:t>Descent</a:t>
            </a:r>
            <a:endParaRPr lang="en-US" dirty="0"/>
          </a:p>
        </p:txBody>
      </p:sp>
      <p:pic>
        <p:nvPicPr>
          <p:cNvPr id="4" name="Content Placeholder 3"/>
          <p:cNvPicPr>
            <a:picLocks noGrp="1" noChangeAspect="1"/>
          </p:cNvPicPr>
          <p:nvPr>
            <p:ph idx="1"/>
          </p:nvPr>
        </p:nvPicPr>
        <p:blipFill>
          <a:blip r:embed="rId3"/>
          <a:stretch>
            <a:fillRect/>
          </a:stretch>
        </p:blipFill>
        <p:spPr>
          <a:xfrm>
            <a:off x="1864312" y="1397000"/>
            <a:ext cx="8463375" cy="4729163"/>
          </a:xfrm>
        </p:spPr>
      </p:pic>
    </p:spTree>
    <p:extLst>
      <p:ext uri="{BB962C8B-B14F-4D97-AF65-F5344CB8AC3E}">
        <p14:creationId xmlns:p14="http://schemas.microsoft.com/office/powerpoint/2010/main" val="6425657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406400" y="1447800"/>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dirty="0" smtClean="0"/>
              <a:t>A complex network of </a:t>
            </a:r>
            <a:r>
              <a:rPr lang="en-US" dirty="0" err="1" smtClean="0"/>
              <a:t>perceptrons</a:t>
            </a:r>
            <a:r>
              <a:rPr lang="en-US" dirty="0" smtClean="0"/>
              <a:t> could make quite subtle decisions:</a:t>
            </a:r>
          </a:p>
          <a:p>
            <a:endParaRPr lang="en-US" dirty="0"/>
          </a:p>
          <a:p>
            <a:endParaRPr lang="en-US" dirty="0" smtClean="0"/>
          </a:p>
          <a:p>
            <a:endParaRPr lang="en-US" dirty="0"/>
          </a:p>
          <a:p>
            <a:endParaRPr lang="en-US" dirty="0"/>
          </a:p>
        </p:txBody>
      </p:sp>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Review: Neural Networks </a:t>
                </a:r>
                <a14:m>
                  <m:oMath xmlns:m="http://schemas.openxmlformats.org/officeDocument/2006/math">
                    <m:r>
                      <a:rPr lang="en-US" i="1" dirty="0" smtClean="0">
                        <a:latin typeface="Cambria Math" charset="0"/>
                        <a:ea typeface="Cambria Math" charset="0"/>
                        <a:cs typeface="Cambria Math" charset="0"/>
                      </a:rPr>
                      <m:t>≈</m:t>
                    </m:r>
                  </m:oMath>
                </a14:m>
                <a:r>
                  <a:rPr lang="en-US" dirty="0" smtClean="0"/>
                  <a:t> Layered </a:t>
                </a:r>
                <a:r>
                  <a:rPr lang="en-US" dirty="0" err="1" smtClean="0"/>
                  <a:t>Perceptrons</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b="-9091"/>
                </a:stretch>
              </a:blipFill>
            </p:spPr>
            <p:txBody>
              <a:bodyPr/>
              <a:lstStyle/>
              <a:p>
                <a:r>
                  <a:rPr lang="en-US">
                    <a:noFill/>
                  </a:rPr>
                  <a:t> </a:t>
                </a:r>
              </a:p>
            </p:txBody>
          </p:sp>
        </mc:Fallback>
      </mc:AlternateContent>
      <p:pic>
        <p:nvPicPr>
          <p:cNvPr id="4" name="Content Placeholder 3"/>
          <p:cNvPicPr>
            <a:picLocks noGrp="1" noChangeAspect="1"/>
          </p:cNvPicPr>
          <p:nvPr>
            <p:ph idx="1"/>
          </p:nvPr>
        </p:nvPicPr>
        <p:blipFill>
          <a:blip r:embed="rId4"/>
          <a:stretch>
            <a:fillRect/>
          </a:stretch>
        </p:blipFill>
        <p:spPr>
          <a:xfrm>
            <a:off x="2667000" y="2895600"/>
            <a:ext cx="6858000" cy="2679700"/>
          </a:xfrm>
        </p:spPr>
      </p:pic>
      <p:sp>
        <p:nvSpPr>
          <p:cNvPr id="5" name="Rectangle 4"/>
          <p:cNvSpPr/>
          <p:nvPr/>
        </p:nvSpPr>
        <p:spPr>
          <a:xfrm>
            <a:off x="4267200" y="5385262"/>
            <a:ext cx="954107" cy="369332"/>
          </a:xfrm>
          <a:prstGeom prst="rect">
            <a:avLst/>
          </a:prstGeom>
        </p:spPr>
        <p:txBody>
          <a:bodyPr wrap="none">
            <a:spAutoFit/>
          </a:bodyPr>
          <a:lstStyle/>
          <a:p>
            <a:r>
              <a:rPr lang="en-US" dirty="0" smtClean="0"/>
              <a:t>Layer 1</a:t>
            </a:r>
            <a:endParaRPr lang="en-US" dirty="0"/>
          </a:p>
        </p:txBody>
      </p:sp>
      <p:sp>
        <p:nvSpPr>
          <p:cNvPr id="13" name="Rectangle 12"/>
          <p:cNvSpPr/>
          <p:nvPr/>
        </p:nvSpPr>
        <p:spPr>
          <a:xfrm>
            <a:off x="5715000" y="5561710"/>
            <a:ext cx="954107" cy="369332"/>
          </a:xfrm>
          <a:prstGeom prst="rect">
            <a:avLst/>
          </a:prstGeom>
        </p:spPr>
        <p:txBody>
          <a:bodyPr wrap="none">
            <a:spAutoFit/>
          </a:bodyPr>
          <a:lstStyle/>
          <a:p>
            <a:r>
              <a:rPr lang="en-US" dirty="0" smtClean="0"/>
              <a:t>Layer 2</a:t>
            </a:r>
            <a:endParaRPr lang="en-US" dirty="0"/>
          </a:p>
        </p:txBody>
      </p:sp>
      <p:sp>
        <p:nvSpPr>
          <p:cNvPr id="14" name="Rectangle 13"/>
          <p:cNvSpPr/>
          <p:nvPr/>
        </p:nvSpPr>
        <p:spPr>
          <a:xfrm>
            <a:off x="7315200" y="4495800"/>
            <a:ext cx="954107" cy="369332"/>
          </a:xfrm>
          <a:prstGeom prst="rect">
            <a:avLst/>
          </a:prstGeom>
        </p:spPr>
        <p:txBody>
          <a:bodyPr wrap="none">
            <a:spAutoFit/>
          </a:bodyPr>
          <a:lstStyle/>
          <a:p>
            <a:r>
              <a:rPr lang="en-US" smtClean="0"/>
              <a:t>Layer 3</a:t>
            </a:r>
            <a:endParaRPr lang="en-US" dirty="0"/>
          </a:p>
        </p:txBody>
      </p:sp>
      <p:sp>
        <p:nvSpPr>
          <p:cNvPr id="6" name="TextBox 5"/>
          <p:cNvSpPr txBox="1"/>
          <p:nvPr/>
        </p:nvSpPr>
        <p:spPr>
          <a:xfrm>
            <a:off x="1070966" y="5746376"/>
            <a:ext cx="3733800" cy="646331"/>
          </a:xfrm>
          <a:prstGeom prst="rect">
            <a:avLst/>
          </a:prstGeom>
          <a:noFill/>
        </p:spPr>
        <p:txBody>
          <a:bodyPr wrap="square" rtlCol="0">
            <a:spAutoFit/>
          </a:bodyPr>
          <a:lstStyle/>
          <a:p>
            <a:pPr algn="ctr"/>
            <a:r>
              <a:rPr lang="en-US" dirty="0" smtClean="0"/>
              <a:t>1st</a:t>
            </a:r>
            <a:r>
              <a:rPr lang="en-US" dirty="0"/>
              <a:t> </a:t>
            </a:r>
            <a:r>
              <a:rPr lang="en-US" dirty="0" smtClean="0"/>
              <a:t>layer makes 3 simple decisions</a:t>
            </a:r>
            <a:br>
              <a:rPr lang="en-US" dirty="0" smtClean="0"/>
            </a:br>
            <a:r>
              <a:rPr lang="en-US" dirty="0" smtClean="0"/>
              <a:t>by weighing the input evidence</a:t>
            </a:r>
            <a:endParaRPr lang="en-US" dirty="0"/>
          </a:p>
        </p:txBody>
      </p:sp>
      <p:sp>
        <p:nvSpPr>
          <p:cNvPr id="15" name="TextBox 14"/>
          <p:cNvSpPr txBox="1"/>
          <p:nvPr/>
        </p:nvSpPr>
        <p:spPr>
          <a:xfrm>
            <a:off x="6192053" y="5946548"/>
            <a:ext cx="3733800" cy="923330"/>
          </a:xfrm>
          <a:prstGeom prst="rect">
            <a:avLst/>
          </a:prstGeom>
          <a:noFill/>
        </p:spPr>
        <p:txBody>
          <a:bodyPr wrap="square" rtlCol="0">
            <a:spAutoFit/>
          </a:bodyPr>
          <a:lstStyle/>
          <a:p>
            <a:pPr algn="ctr"/>
            <a:r>
              <a:rPr lang="en-US" dirty="0" smtClean="0"/>
              <a:t>2nd</a:t>
            </a:r>
            <a:r>
              <a:rPr lang="en-US" dirty="0"/>
              <a:t> </a:t>
            </a:r>
            <a:r>
              <a:rPr lang="en-US" dirty="0" smtClean="0"/>
              <a:t>layer makes a decision </a:t>
            </a:r>
            <a:r>
              <a:rPr lang="en-US" dirty="0"/>
              <a:t>by weighing up the results </a:t>
            </a:r>
            <a:r>
              <a:rPr lang="en-US" dirty="0" smtClean="0"/>
              <a:t>from </a:t>
            </a:r>
            <a:r>
              <a:rPr lang="en-US" dirty="0"/>
              <a:t>the </a:t>
            </a:r>
            <a:r>
              <a:rPr lang="en-US" dirty="0" smtClean="0"/>
              <a:t>1</a:t>
            </a:r>
            <a:r>
              <a:rPr lang="en-US" baseline="30000" dirty="0" smtClean="0"/>
              <a:t>st</a:t>
            </a:r>
            <a:r>
              <a:rPr lang="en-US" dirty="0" smtClean="0"/>
              <a:t> layer </a:t>
            </a:r>
            <a:r>
              <a:rPr lang="en-US" dirty="0"/>
              <a:t>of decision-making</a:t>
            </a:r>
          </a:p>
        </p:txBody>
      </p:sp>
      <p:sp>
        <p:nvSpPr>
          <p:cNvPr id="16" name="TextBox 15"/>
          <p:cNvSpPr txBox="1"/>
          <p:nvPr/>
        </p:nvSpPr>
        <p:spPr>
          <a:xfrm>
            <a:off x="8058953" y="4740648"/>
            <a:ext cx="3733800" cy="646331"/>
          </a:xfrm>
          <a:prstGeom prst="rect">
            <a:avLst/>
          </a:prstGeom>
          <a:noFill/>
        </p:spPr>
        <p:txBody>
          <a:bodyPr wrap="square" rtlCol="0">
            <a:spAutoFit/>
          </a:bodyPr>
          <a:lstStyle/>
          <a:p>
            <a:pPr algn="ctr"/>
            <a:r>
              <a:rPr lang="en-US" dirty="0" smtClean="0"/>
              <a:t>Complex </a:t>
            </a:r>
            <a:r>
              <a:rPr lang="en-US" dirty="0"/>
              <a:t>decisions can be made by the perceptron in the third layer</a:t>
            </a:r>
          </a:p>
        </p:txBody>
      </p:sp>
    </p:spTree>
    <p:extLst>
      <p:ext uri="{BB962C8B-B14F-4D97-AF65-F5344CB8AC3E}">
        <p14:creationId xmlns:p14="http://schemas.microsoft.com/office/powerpoint/2010/main" val="13670620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stretch>
            <a:fillRect/>
          </a:stretch>
        </p:blipFill>
        <p:spPr bwMode="auto">
          <a:xfrm>
            <a:off x="152400" y="4114800"/>
            <a:ext cx="5103188" cy="1254081"/>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Review: Perceptron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76800" y="1275976"/>
            <a:ext cx="7157953" cy="4729163"/>
          </a:xfrm>
        </p:spPr>
      </p:pic>
      <p:pic>
        <p:nvPicPr>
          <p:cNvPr id="8" name="Picture 7"/>
          <p:cNvPicPr>
            <a:picLocks noChangeAspect="1"/>
          </p:cNvPicPr>
          <p:nvPr/>
        </p:nvPicPr>
        <p:blipFill>
          <a:blip r:embed="rId4"/>
          <a:stretch>
            <a:fillRect/>
          </a:stretch>
        </p:blipFill>
        <p:spPr>
          <a:xfrm>
            <a:off x="925994" y="1761801"/>
            <a:ext cx="3556000" cy="1752600"/>
          </a:xfrm>
          <a:prstGeom prst="rect">
            <a:avLst/>
          </a:prstGeom>
        </p:spPr>
      </p:pic>
    </p:spTree>
    <p:extLst>
      <p:ext uri="{BB962C8B-B14F-4D97-AF65-F5344CB8AC3E}">
        <p14:creationId xmlns:p14="http://schemas.microsoft.com/office/powerpoint/2010/main" val="19957153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Perceptron</a:t>
            </a:r>
            <a:endParaRPr lang="en-US" dirty="0"/>
          </a:p>
        </p:txBody>
      </p:sp>
      <p:sp>
        <p:nvSpPr>
          <p:cNvPr id="3" name="Content Placeholder 2"/>
          <p:cNvSpPr>
            <a:spLocks noGrp="1"/>
          </p:cNvSpPr>
          <p:nvPr>
            <p:ph idx="1"/>
          </p:nvPr>
        </p:nvSpPr>
        <p:spPr/>
        <p:txBody>
          <a:bodyPr/>
          <a:lstStyle/>
          <a:p>
            <a:r>
              <a:rPr lang="en-US" dirty="0" err="1" smtClean="0"/>
              <a:t>Perceptrons</a:t>
            </a:r>
            <a:r>
              <a:rPr lang="en-US" dirty="0" smtClean="0"/>
              <a:t> were developed in the 1950s and 1960s loosely inspired by the neuron. </a:t>
            </a:r>
            <a:endParaRPr lang="en-US" dirty="0"/>
          </a:p>
        </p:txBody>
      </p:sp>
      <p:pic>
        <p:nvPicPr>
          <p:cNvPr id="4" name="Picture 4"/>
          <p:cNvPicPr>
            <a:picLocks noChangeAspect="1" noChangeArrowheads="1"/>
          </p:cNvPicPr>
          <p:nvPr/>
        </p:nvPicPr>
        <p:blipFill>
          <a:blip r:embed="rId2" cstate="print"/>
          <a:srcRect/>
          <a:stretch>
            <a:fillRect/>
          </a:stretch>
        </p:blipFill>
        <p:spPr bwMode="auto">
          <a:xfrm>
            <a:off x="6248400" y="3048000"/>
            <a:ext cx="5486400" cy="3229583"/>
          </a:xfrm>
          <a:prstGeom prst="rect">
            <a:avLst/>
          </a:prstGeom>
          <a:noFill/>
          <a:ln w="9525">
            <a:noFill/>
            <a:miter lim="800000"/>
            <a:headEnd/>
            <a:tailEnd/>
          </a:ln>
        </p:spPr>
      </p:pic>
      <p:pic>
        <p:nvPicPr>
          <p:cNvPr id="6" name="Picture 5"/>
          <p:cNvPicPr>
            <a:picLocks noChangeAspect="1"/>
          </p:cNvPicPr>
          <p:nvPr/>
        </p:nvPicPr>
        <p:blipFill>
          <a:blip r:embed="rId3"/>
          <a:stretch>
            <a:fillRect/>
          </a:stretch>
        </p:blipFill>
        <p:spPr>
          <a:xfrm>
            <a:off x="1752600" y="3913983"/>
            <a:ext cx="3556000" cy="1752600"/>
          </a:xfrm>
          <a:prstGeom prst="rect">
            <a:avLst/>
          </a:prstGeom>
        </p:spPr>
      </p:pic>
    </p:spTree>
    <p:extLst>
      <p:ext uri="{BB962C8B-B14F-4D97-AF65-F5344CB8AC3E}">
        <p14:creationId xmlns:p14="http://schemas.microsoft.com/office/powerpoint/2010/main" val="183053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bwMode="auto">
          <a:xfrm>
            <a:off x="4876800" y="1274556"/>
            <a:ext cx="7215707" cy="4614503"/>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Review</a:t>
            </a:r>
            <a:r>
              <a:rPr lang="en-US" dirty="0"/>
              <a:t>: Sigmoid neurons</a:t>
            </a:r>
          </a:p>
        </p:txBody>
      </p:sp>
      <p:pic>
        <p:nvPicPr>
          <p:cNvPr id="8" name="Picture 7"/>
          <p:cNvPicPr>
            <a:picLocks noChangeAspect="1"/>
          </p:cNvPicPr>
          <p:nvPr/>
        </p:nvPicPr>
        <p:blipFill>
          <a:blip r:embed="rId4"/>
          <a:stretch>
            <a:fillRect/>
          </a:stretch>
        </p:blipFill>
        <p:spPr>
          <a:xfrm>
            <a:off x="925994" y="1761801"/>
            <a:ext cx="3556000" cy="17526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4495800"/>
            <a:ext cx="2628900" cy="105156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5900" y="3954955"/>
            <a:ext cx="1981200" cy="540845"/>
          </a:xfrm>
          <a:prstGeom prst="rect">
            <a:avLst/>
          </a:prstGeom>
        </p:spPr>
      </p:pic>
      <p:grpSp>
        <p:nvGrpSpPr>
          <p:cNvPr id="20" name="Group 19"/>
          <p:cNvGrpSpPr/>
          <p:nvPr/>
        </p:nvGrpSpPr>
        <p:grpSpPr>
          <a:xfrm>
            <a:off x="4875508" y="5931715"/>
            <a:ext cx="2909592" cy="520700"/>
            <a:chOff x="4875508" y="5931715"/>
            <a:chExt cx="2909592" cy="520700"/>
          </a:xfrm>
        </p:grpSpPr>
        <p:pic>
          <p:nvPicPr>
            <p:cNvPr id="5" name="Picture 4"/>
            <p:cNvPicPr>
              <a:picLocks noChangeAspect="1"/>
            </p:cNvPicPr>
            <p:nvPr/>
          </p:nvPicPr>
          <p:blipFill>
            <a:blip r:embed="rId7"/>
            <a:stretch>
              <a:fillRect/>
            </a:stretch>
          </p:blipFill>
          <p:spPr>
            <a:xfrm>
              <a:off x="4876800" y="5931715"/>
              <a:ext cx="2908300" cy="228600"/>
            </a:xfrm>
            <a:prstGeom prst="rect">
              <a:avLst/>
            </a:prstGeom>
          </p:spPr>
        </p:pic>
        <p:pic>
          <p:nvPicPr>
            <p:cNvPr id="12" name="Picture 11"/>
            <p:cNvPicPr>
              <a:picLocks noChangeAspect="1"/>
            </p:cNvPicPr>
            <p:nvPr/>
          </p:nvPicPr>
          <p:blipFill>
            <a:blip r:embed="rId8"/>
            <a:stretch>
              <a:fillRect/>
            </a:stretch>
          </p:blipFill>
          <p:spPr>
            <a:xfrm>
              <a:off x="4875508" y="6160315"/>
              <a:ext cx="2794000" cy="292100"/>
            </a:xfrm>
            <a:prstGeom prst="rect">
              <a:avLst/>
            </a:prstGeom>
          </p:spPr>
        </p:pic>
      </p:grpSp>
      <p:grpSp>
        <p:nvGrpSpPr>
          <p:cNvPr id="19" name="Group 18"/>
          <p:cNvGrpSpPr/>
          <p:nvPr/>
        </p:nvGrpSpPr>
        <p:grpSpPr>
          <a:xfrm>
            <a:off x="9144000" y="2882900"/>
            <a:ext cx="3048000" cy="883573"/>
            <a:chOff x="9144000" y="2882900"/>
            <a:chExt cx="3048000" cy="883573"/>
          </a:xfrm>
        </p:grpSpPr>
        <p:pic>
          <p:nvPicPr>
            <p:cNvPr id="14" name="Picture 13"/>
            <p:cNvPicPr>
              <a:picLocks noChangeAspect="1"/>
            </p:cNvPicPr>
            <p:nvPr/>
          </p:nvPicPr>
          <p:blipFill>
            <a:blip r:embed="rId9"/>
            <a:stretch>
              <a:fillRect/>
            </a:stretch>
          </p:blipFill>
          <p:spPr>
            <a:xfrm>
              <a:off x="9144000" y="2882900"/>
              <a:ext cx="3048000" cy="241300"/>
            </a:xfrm>
            <a:prstGeom prst="rect">
              <a:avLst/>
            </a:prstGeom>
          </p:spPr>
        </p:pic>
        <p:pic>
          <p:nvPicPr>
            <p:cNvPr id="15" name="Picture 14"/>
            <p:cNvPicPr>
              <a:picLocks noChangeAspect="1"/>
            </p:cNvPicPr>
            <p:nvPr/>
          </p:nvPicPr>
          <p:blipFill>
            <a:blip r:embed="rId10"/>
            <a:stretch>
              <a:fillRect/>
            </a:stretch>
          </p:blipFill>
          <p:spPr>
            <a:xfrm>
              <a:off x="9144000" y="3147806"/>
              <a:ext cx="2235200" cy="266700"/>
            </a:xfrm>
            <a:prstGeom prst="rect">
              <a:avLst/>
            </a:prstGeom>
          </p:spPr>
        </p:pic>
        <p:pic>
          <p:nvPicPr>
            <p:cNvPr id="17" name="Picture 16"/>
            <p:cNvPicPr>
              <a:picLocks noChangeAspect="1"/>
            </p:cNvPicPr>
            <p:nvPr/>
          </p:nvPicPr>
          <p:blipFill>
            <a:blip r:embed="rId11"/>
            <a:stretch>
              <a:fillRect/>
            </a:stretch>
          </p:blipFill>
          <p:spPr>
            <a:xfrm>
              <a:off x="9147444" y="3438112"/>
              <a:ext cx="1092200" cy="292100"/>
            </a:xfrm>
            <a:prstGeom prst="rect">
              <a:avLst/>
            </a:prstGeom>
          </p:spPr>
        </p:pic>
        <p:sp>
          <p:nvSpPr>
            <p:cNvPr id="18" name="TextBox 17"/>
            <p:cNvSpPr txBox="1"/>
            <p:nvPr/>
          </p:nvSpPr>
          <p:spPr>
            <a:xfrm>
              <a:off x="10111559" y="3397141"/>
              <a:ext cx="300082" cy="369332"/>
            </a:xfrm>
            <a:prstGeom prst="rect">
              <a:avLst/>
            </a:prstGeom>
            <a:noFill/>
          </p:spPr>
          <p:txBody>
            <a:bodyPr wrap="none" rtlCol="0">
              <a:spAutoFit/>
            </a:bodyPr>
            <a:lstStyle/>
            <a:p>
              <a:r>
                <a:rPr lang="en-US" dirty="0" smtClean="0">
                  <a:latin typeface="times" charset="0"/>
                </a:rPr>
                <a:t>1</a:t>
              </a:r>
              <a:endParaRPr lang="en-US" dirty="0">
                <a:latin typeface="times" charset="0"/>
              </a:endParaRPr>
            </a:p>
          </p:txBody>
        </p:sp>
      </p:grpSp>
    </p:spTree>
    <p:extLst>
      <p:ext uri="{BB962C8B-B14F-4D97-AF65-F5344CB8AC3E}">
        <p14:creationId xmlns:p14="http://schemas.microsoft.com/office/powerpoint/2010/main" val="3352685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 Architecture</a:t>
            </a:r>
            <a:endParaRPr lang="en-US" dirty="0"/>
          </a:p>
        </p:txBody>
      </p:sp>
      <p:pic>
        <p:nvPicPr>
          <p:cNvPr id="5" name="Content Placeholder 4"/>
          <p:cNvPicPr>
            <a:picLocks noGrp="1" noChangeAspect="1"/>
          </p:cNvPicPr>
          <p:nvPr>
            <p:ph idx="1"/>
          </p:nvPr>
        </p:nvPicPr>
        <p:blipFill>
          <a:blip r:embed="rId3"/>
          <a:stretch>
            <a:fillRect/>
          </a:stretch>
        </p:blipFill>
        <p:spPr>
          <a:xfrm>
            <a:off x="2035314" y="1117600"/>
            <a:ext cx="6858000" cy="5708615"/>
          </a:xfrm>
        </p:spPr>
      </p:pic>
      <p:pic>
        <p:nvPicPr>
          <p:cNvPr id="6" name="Picture 5"/>
          <p:cNvPicPr>
            <a:picLocks noChangeAspect="1"/>
          </p:cNvPicPr>
          <p:nvPr/>
        </p:nvPicPr>
        <p:blipFill>
          <a:blip r:embed="rId4"/>
          <a:stretch>
            <a:fillRect/>
          </a:stretch>
        </p:blipFill>
        <p:spPr>
          <a:xfrm>
            <a:off x="335280" y="1371600"/>
            <a:ext cx="1066800" cy="1204452"/>
          </a:xfrm>
          <a:prstGeom prst="rect">
            <a:avLst/>
          </a:prstGeom>
          <a:ln>
            <a:solidFill>
              <a:schemeClr val="tx1"/>
            </a:solidFill>
          </a:ln>
        </p:spPr>
      </p:pic>
      <p:sp>
        <p:nvSpPr>
          <p:cNvPr id="7" name="TextBox 6"/>
          <p:cNvSpPr txBox="1"/>
          <p:nvPr/>
        </p:nvSpPr>
        <p:spPr>
          <a:xfrm>
            <a:off x="1662708" y="1789160"/>
            <a:ext cx="1986441" cy="369332"/>
          </a:xfrm>
          <a:prstGeom prst="rect">
            <a:avLst/>
          </a:prstGeom>
          <a:noFill/>
        </p:spPr>
        <p:txBody>
          <a:bodyPr wrap="none" rtlCol="0">
            <a:spAutoFit/>
          </a:bodyPr>
          <a:lstStyle/>
          <a:p>
            <a:r>
              <a:rPr lang="en-US" dirty="0" smtClean="0"/>
              <a:t>28x28=784 pixels</a:t>
            </a:r>
            <a:endParaRPr lang="en-US" dirty="0"/>
          </a:p>
        </p:txBody>
      </p:sp>
      <p:pic>
        <p:nvPicPr>
          <p:cNvPr id="8" name="Picture 7"/>
          <p:cNvPicPr>
            <a:picLocks noChangeAspect="1"/>
          </p:cNvPicPr>
          <p:nvPr/>
        </p:nvPicPr>
        <p:blipFill>
          <a:blip r:embed="rId5"/>
          <a:stretch>
            <a:fillRect/>
          </a:stretch>
        </p:blipFill>
        <p:spPr>
          <a:xfrm>
            <a:off x="223669" y="1262598"/>
            <a:ext cx="1416732" cy="1422456"/>
          </a:xfrm>
          <a:prstGeom prst="rect">
            <a:avLst/>
          </a:prstGeom>
        </p:spPr>
      </p:pic>
    </p:spTree>
    <p:extLst>
      <p:ext uri="{BB962C8B-B14F-4D97-AF65-F5344CB8AC3E}">
        <p14:creationId xmlns:p14="http://schemas.microsoft.com/office/powerpoint/2010/main" val="6361070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 Architecture</a:t>
            </a:r>
            <a:endParaRPr lang="en-US" dirty="0"/>
          </a:p>
        </p:txBody>
      </p:sp>
      <p:pic>
        <p:nvPicPr>
          <p:cNvPr id="5" name="Content Placeholder 4"/>
          <p:cNvPicPr>
            <a:picLocks noGrp="1" noChangeAspect="1"/>
          </p:cNvPicPr>
          <p:nvPr>
            <p:ph idx="1"/>
          </p:nvPr>
        </p:nvPicPr>
        <p:blipFill>
          <a:blip r:embed="rId3"/>
          <a:stretch>
            <a:fillRect/>
          </a:stretch>
        </p:blipFill>
        <p:spPr>
          <a:xfrm>
            <a:off x="2035314" y="1117600"/>
            <a:ext cx="6858000" cy="5708615"/>
          </a:xfrm>
        </p:spPr>
      </p:pic>
      <p:pic>
        <p:nvPicPr>
          <p:cNvPr id="6" name="Picture 5"/>
          <p:cNvPicPr>
            <a:picLocks noChangeAspect="1"/>
          </p:cNvPicPr>
          <p:nvPr/>
        </p:nvPicPr>
        <p:blipFill>
          <a:blip r:embed="rId4"/>
          <a:stretch>
            <a:fillRect/>
          </a:stretch>
        </p:blipFill>
        <p:spPr>
          <a:xfrm>
            <a:off x="335280" y="1371600"/>
            <a:ext cx="1066800" cy="1204452"/>
          </a:xfrm>
          <a:prstGeom prst="rect">
            <a:avLst/>
          </a:prstGeom>
          <a:ln>
            <a:solidFill>
              <a:schemeClr val="tx1"/>
            </a:solidFill>
          </a:ln>
        </p:spPr>
      </p:pic>
      <p:sp>
        <p:nvSpPr>
          <p:cNvPr id="7" name="TextBox 6"/>
          <p:cNvSpPr txBox="1"/>
          <p:nvPr/>
        </p:nvSpPr>
        <p:spPr>
          <a:xfrm>
            <a:off x="1662708" y="1789160"/>
            <a:ext cx="1986441" cy="369332"/>
          </a:xfrm>
          <a:prstGeom prst="rect">
            <a:avLst/>
          </a:prstGeom>
          <a:noFill/>
        </p:spPr>
        <p:txBody>
          <a:bodyPr wrap="none" rtlCol="0">
            <a:spAutoFit/>
          </a:bodyPr>
          <a:lstStyle/>
          <a:p>
            <a:r>
              <a:rPr lang="en-US" dirty="0" smtClean="0"/>
              <a:t>28x28=784 pixels</a:t>
            </a:r>
            <a:endParaRPr lang="en-US" dirty="0"/>
          </a:p>
        </p:txBody>
      </p:sp>
      <p:grpSp>
        <p:nvGrpSpPr>
          <p:cNvPr id="26" name="Group 25"/>
          <p:cNvGrpSpPr/>
          <p:nvPr/>
        </p:nvGrpSpPr>
        <p:grpSpPr>
          <a:xfrm>
            <a:off x="5722280" y="2594340"/>
            <a:ext cx="4945720" cy="1054100"/>
            <a:chOff x="5722280" y="2594340"/>
            <a:chExt cx="4945720" cy="1054100"/>
          </a:xfrm>
        </p:grpSpPr>
        <p:sp>
          <p:nvSpPr>
            <p:cNvPr id="21" name="Oval 20"/>
            <p:cNvSpPr/>
            <p:nvPr/>
          </p:nvSpPr>
          <p:spPr>
            <a:xfrm>
              <a:off x="5722280" y="294618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5943598" y="2594340"/>
              <a:ext cx="4724402" cy="1054100"/>
              <a:chOff x="5943598" y="2594340"/>
              <a:chExt cx="4724402" cy="1054100"/>
            </a:xfrm>
          </p:grpSpPr>
          <p:pic>
            <p:nvPicPr>
              <p:cNvPr id="8" name="Picture 7"/>
              <p:cNvPicPr>
                <a:picLocks noChangeAspect="1"/>
              </p:cNvPicPr>
              <p:nvPr/>
            </p:nvPicPr>
            <p:blipFill>
              <a:blip r:embed="rId5"/>
              <a:stretch>
                <a:fillRect/>
              </a:stretch>
            </p:blipFill>
            <p:spPr>
              <a:xfrm>
                <a:off x="9623987" y="2594340"/>
                <a:ext cx="1044013" cy="1054100"/>
              </a:xfrm>
              <a:prstGeom prst="rect">
                <a:avLst/>
              </a:prstGeom>
            </p:spPr>
          </p:pic>
          <p:sp>
            <p:nvSpPr>
              <p:cNvPr id="13" name="Right Arrow 12"/>
              <p:cNvSpPr/>
              <p:nvPr/>
            </p:nvSpPr>
            <p:spPr>
              <a:xfrm flipH="1">
                <a:off x="5943598" y="289156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p:cNvGrpSpPr/>
          <p:nvPr/>
        </p:nvGrpSpPr>
        <p:grpSpPr>
          <a:xfrm>
            <a:off x="5743194" y="3733800"/>
            <a:ext cx="4950327" cy="1066800"/>
            <a:chOff x="5743194" y="3733800"/>
            <a:chExt cx="4950327" cy="1066800"/>
          </a:xfrm>
        </p:grpSpPr>
        <p:sp>
          <p:nvSpPr>
            <p:cNvPr id="22" name="Oval 21"/>
            <p:cNvSpPr/>
            <p:nvPr/>
          </p:nvSpPr>
          <p:spPr>
            <a:xfrm>
              <a:off x="5743194" y="404042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940974" y="3733800"/>
              <a:ext cx="4752547" cy="1066800"/>
              <a:chOff x="5940974" y="3733800"/>
              <a:chExt cx="4752547" cy="1066800"/>
            </a:xfrm>
          </p:grpSpPr>
          <p:pic>
            <p:nvPicPr>
              <p:cNvPr id="9" name="Picture 8"/>
              <p:cNvPicPr>
                <a:picLocks noChangeAspect="1"/>
              </p:cNvPicPr>
              <p:nvPr/>
            </p:nvPicPr>
            <p:blipFill>
              <a:blip r:embed="rId6"/>
              <a:stretch>
                <a:fillRect/>
              </a:stretch>
            </p:blipFill>
            <p:spPr>
              <a:xfrm>
                <a:off x="9575678" y="3733800"/>
                <a:ext cx="1117843" cy="1066800"/>
              </a:xfrm>
              <a:prstGeom prst="rect">
                <a:avLst/>
              </a:prstGeom>
            </p:spPr>
          </p:pic>
          <p:sp>
            <p:nvSpPr>
              <p:cNvPr id="14" name="Right Arrow 13"/>
              <p:cNvSpPr/>
              <p:nvPr/>
            </p:nvSpPr>
            <p:spPr>
              <a:xfrm flipH="1">
                <a:off x="5940974" y="399396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5722280" y="4758025"/>
            <a:ext cx="4959411" cy="1185575"/>
            <a:chOff x="5722280" y="4758025"/>
            <a:chExt cx="4959411" cy="1185575"/>
          </a:xfrm>
        </p:grpSpPr>
        <p:sp>
          <p:nvSpPr>
            <p:cNvPr id="24" name="Oval 23"/>
            <p:cNvSpPr/>
            <p:nvPr/>
          </p:nvSpPr>
          <p:spPr>
            <a:xfrm>
              <a:off x="5722280" y="4758025"/>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5895291" y="4775256"/>
              <a:ext cx="4786400" cy="1168344"/>
              <a:chOff x="5895291" y="4775256"/>
              <a:chExt cx="4786400" cy="1168344"/>
            </a:xfrm>
          </p:grpSpPr>
          <p:pic>
            <p:nvPicPr>
              <p:cNvPr id="10" name="Picture 9"/>
              <p:cNvPicPr>
                <a:picLocks noChangeAspect="1"/>
              </p:cNvPicPr>
              <p:nvPr/>
            </p:nvPicPr>
            <p:blipFill>
              <a:blip r:embed="rId7"/>
              <a:stretch>
                <a:fillRect/>
              </a:stretch>
            </p:blipFill>
            <p:spPr>
              <a:xfrm>
                <a:off x="9563124" y="4871212"/>
                <a:ext cx="1118567" cy="1072388"/>
              </a:xfrm>
              <a:prstGeom prst="rect">
                <a:avLst/>
              </a:prstGeom>
            </p:spPr>
          </p:pic>
          <p:sp>
            <p:nvSpPr>
              <p:cNvPr id="15" name="Right Arrow 14"/>
              <p:cNvSpPr/>
              <p:nvPr/>
            </p:nvSpPr>
            <p:spPr>
              <a:xfrm flipH="1">
                <a:off x="5895291" y="4775256"/>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5767197" y="1447800"/>
            <a:ext cx="4900803" cy="1096851"/>
            <a:chOff x="5767197" y="1447800"/>
            <a:chExt cx="4900803" cy="1096851"/>
          </a:xfrm>
        </p:grpSpPr>
        <p:sp>
          <p:nvSpPr>
            <p:cNvPr id="23" name="Oval 22"/>
            <p:cNvSpPr/>
            <p:nvPr/>
          </p:nvSpPr>
          <p:spPr>
            <a:xfrm>
              <a:off x="5767197" y="1480177"/>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5943599" y="1447800"/>
              <a:ext cx="4724401" cy="1096851"/>
              <a:chOff x="5943599" y="1447800"/>
              <a:chExt cx="4724401" cy="1096851"/>
            </a:xfrm>
          </p:grpSpPr>
          <p:pic>
            <p:nvPicPr>
              <p:cNvPr id="4" name="Picture 3"/>
              <p:cNvPicPr>
                <a:picLocks noChangeAspect="1"/>
              </p:cNvPicPr>
              <p:nvPr/>
            </p:nvPicPr>
            <p:blipFill>
              <a:blip r:embed="rId8"/>
              <a:stretch>
                <a:fillRect/>
              </a:stretch>
            </p:blipFill>
            <p:spPr>
              <a:xfrm>
                <a:off x="9601200" y="1447800"/>
                <a:ext cx="1066800" cy="1096851"/>
              </a:xfrm>
              <a:prstGeom prst="rect">
                <a:avLst/>
              </a:prstGeom>
            </p:spPr>
          </p:pic>
          <p:sp>
            <p:nvSpPr>
              <p:cNvPr id="12" name="Right Arrow 11"/>
              <p:cNvSpPr/>
              <p:nvPr/>
            </p:nvSpPr>
            <p:spPr>
              <a:xfrm flipH="1">
                <a:off x="5943599" y="144780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9" name="Picture 28"/>
          <p:cNvPicPr>
            <a:picLocks noChangeAspect="1"/>
          </p:cNvPicPr>
          <p:nvPr/>
        </p:nvPicPr>
        <p:blipFill>
          <a:blip r:embed="rId9"/>
          <a:stretch>
            <a:fillRect/>
          </a:stretch>
        </p:blipFill>
        <p:spPr>
          <a:xfrm>
            <a:off x="223669" y="1262598"/>
            <a:ext cx="1416732" cy="1422456"/>
          </a:xfrm>
          <a:prstGeom prst="rect">
            <a:avLst/>
          </a:prstGeom>
        </p:spPr>
      </p:pic>
    </p:spTree>
    <p:extLst>
      <p:ext uri="{BB962C8B-B14F-4D97-AF65-F5344CB8AC3E}">
        <p14:creationId xmlns:p14="http://schemas.microsoft.com/office/powerpoint/2010/main" val="160512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2035314" y="1117600"/>
            <a:ext cx="6858000" cy="5708615"/>
          </a:xfrm>
        </p:spPr>
      </p:pic>
      <p:cxnSp>
        <p:nvCxnSpPr>
          <p:cNvPr id="11" name="Straight Arrow Connector 10"/>
          <p:cNvCxnSpPr/>
          <p:nvPr/>
        </p:nvCxnSpPr>
        <p:spPr>
          <a:xfrm>
            <a:off x="6003295" y="1676400"/>
            <a:ext cx="1921505" cy="817014"/>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Neural Net Architecture</a:t>
            </a:r>
            <a:endParaRPr lang="en-US" dirty="0"/>
          </a:p>
        </p:txBody>
      </p:sp>
      <p:pic>
        <p:nvPicPr>
          <p:cNvPr id="6" name="Picture 5"/>
          <p:cNvPicPr>
            <a:picLocks noChangeAspect="1"/>
          </p:cNvPicPr>
          <p:nvPr/>
        </p:nvPicPr>
        <p:blipFill>
          <a:blip r:embed="rId4"/>
          <a:stretch>
            <a:fillRect/>
          </a:stretch>
        </p:blipFill>
        <p:spPr>
          <a:xfrm>
            <a:off x="335280" y="1371600"/>
            <a:ext cx="1066800" cy="1204452"/>
          </a:xfrm>
          <a:prstGeom prst="rect">
            <a:avLst/>
          </a:prstGeom>
          <a:ln>
            <a:solidFill>
              <a:schemeClr val="tx1"/>
            </a:solidFill>
          </a:ln>
        </p:spPr>
      </p:pic>
      <p:sp>
        <p:nvSpPr>
          <p:cNvPr id="7" name="TextBox 6"/>
          <p:cNvSpPr txBox="1"/>
          <p:nvPr/>
        </p:nvSpPr>
        <p:spPr>
          <a:xfrm>
            <a:off x="1662708" y="1789160"/>
            <a:ext cx="1986441" cy="369332"/>
          </a:xfrm>
          <a:prstGeom prst="rect">
            <a:avLst/>
          </a:prstGeom>
          <a:noFill/>
        </p:spPr>
        <p:txBody>
          <a:bodyPr wrap="none" rtlCol="0">
            <a:spAutoFit/>
          </a:bodyPr>
          <a:lstStyle/>
          <a:p>
            <a:r>
              <a:rPr lang="en-US" dirty="0" smtClean="0"/>
              <a:t>28x28=784 pixels</a:t>
            </a:r>
            <a:endParaRPr lang="en-US" dirty="0"/>
          </a:p>
        </p:txBody>
      </p:sp>
      <p:grpSp>
        <p:nvGrpSpPr>
          <p:cNvPr id="27" name="Group 26"/>
          <p:cNvGrpSpPr/>
          <p:nvPr/>
        </p:nvGrpSpPr>
        <p:grpSpPr>
          <a:xfrm>
            <a:off x="5743194" y="3733800"/>
            <a:ext cx="4950327" cy="1066800"/>
            <a:chOff x="5743194" y="3733800"/>
            <a:chExt cx="4950327" cy="1066800"/>
          </a:xfrm>
        </p:grpSpPr>
        <p:sp>
          <p:nvSpPr>
            <p:cNvPr id="22" name="Oval 21"/>
            <p:cNvSpPr/>
            <p:nvPr/>
          </p:nvSpPr>
          <p:spPr>
            <a:xfrm>
              <a:off x="5743194" y="404042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940974" y="3733800"/>
              <a:ext cx="4752547" cy="1066800"/>
              <a:chOff x="5940974" y="3733800"/>
              <a:chExt cx="4752547" cy="1066800"/>
            </a:xfrm>
          </p:grpSpPr>
          <p:pic>
            <p:nvPicPr>
              <p:cNvPr id="9" name="Picture 8"/>
              <p:cNvPicPr>
                <a:picLocks noChangeAspect="1"/>
              </p:cNvPicPr>
              <p:nvPr/>
            </p:nvPicPr>
            <p:blipFill>
              <a:blip r:embed="rId5"/>
              <a:stretch>
                <a:fillRect/>
              </a:stretch>
            </p:blipFill>
            <p:spPr>
              <a:xfrm>
                <a:off x="9575678" y="3733800"/>
                <a:ext cx="1117843" cy="1066800"/>
              </a:xfrm>
              <a:prstGeom prst="rect">
                <a:avLst/>
              </a:prstGeom>
            </p:spPr>
          </p:pic>
          <p:sp>
            <p:nvSpPr>
              <p:cNvPr id="14" name="Right Arrow 13"/>
              <p:cNvSpPr/>
              <p:nvPr/>
            </p:nvSpPr>
            <p:spPr>
              <a:xfrm flipH="1">
                <a:off x="5940974" y="399396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5722280" y="4758025"/>
            <a:ext cx="4959411" cy="1185575"/>
            <a:chOff x="5722280" y="4758025"/>
            <a:chExt cx="4959411" cy="1185575"/>
          </a:xfrm>
        </p:grpSpPr>
        <p:sp>
          <p:nvSpPr>
            <p:cNvPr id="24" name="Oval 23"/>
            <p:cNvSpPr/>
            <p:nvPr/>
          </p:nvSpPr>
          <p:spPr>
            <a:xfrm>
              <a:off x="5722280" y="4758025"/>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5895291" y="4775256"/>
              <a:ext cx="4786400" cy="1168344"/>
              <a:chOff x="5895291" y="4775256"/>
              <a:chExt cx="4786400" cy="1168344"/>
            </a:xfrm>
          </p:grpSpPr>
          <p:pic>
            <p:nvPicPr>
              <p:cNvPr id="10" name="Picture 9"/>
              <p:cNvPicPr>
                <a:picLocks noChangeAspect="1"/>
              </p:cNvPicPr>
              <p:nvPr/>
            </p:nvPicPr>
            <p:blipFill>
              <a:blip r:embed="rId6"/>
              <a:stretch>
                <a:fillRect/>
              </a:stretch>
            </p:blipFill>
            <p:spPr>
              <a:xfrm>
                <a:off x="9563124" y="4871212"/>
                <a:ext cx="1118567" cy="1072388"/>
              </a:xfrm>
              <a:prstGeom prst="rect">
                <a:avLst/>
              </a:prstGeom>
            </p:spPr>
          </p:pic>
          <p:sp>
            <p:nvSpPr>
              <p:cNvPr id="15" name="Right Arrow 14"/>
              <p:cNvSpPr/>
              <p:nvPr/>
            </p:nvSpPr>
            <p:spPr>
              <a:xfrm flipH="1">
                <a:off x="5895291" y="4775256"/>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5767197" y="1447800"/>
            <a:ext cx="4900803" cy="1096851"/>
            <a:chOff x="5767197" y="1447800"/>
            <a:chExt cx="4900803" cy="1096851"/>
          </a:xfrm>
        </p:grpSpPr>
        <p:sp>
          <p:nvSpPr>
            <p:cNvPr id="23" name="Oval 22"/>
            <p:cNvSpPr/>
            <p:nvPr/>
          </p:nvSpPr>
          <p:spPr>
            <a:xfrm>
              <a:off x="5767197" y="1480177"/>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5943599" y="1447800"/>
              <a:ext cx="4724401" cy="1096851"/>
              <a:chOff x="5943599" y="1447800"/>
              <a:chExt cx="4724401" cy="1096851"/>
            </a:xfrm>
          </p:grpSpPr>
          <p:pic>
            <p:nvPicPr>
              <p:cNvPr id="4" name="Picture 3"/>
              <p:cNvPicPr>
                <a:picLocks noChangeAspect="1"/>
              </p:cNvPicPr>
              <p:nvPr/>
            </p:nvPicPr>
            <p:blipFill>
              <a:blip r:embed="rId7"/>
              <a:stretch>
                <a:fillRect/>
              </a:stretch>
            </p:blipFill>
            <p:spPr>
              <a:xfrm>
                <a:off x="9601200" y="1447800"/>
                <a:ext cx="1066800" cy="1096851"/>
              </a:xfrm>
              <a:prstGeom prst="rect">
                <a:avLst/>
              </a:prstGeom>
            </p:spPr>
          </p:pic>
          <p:sp>
            <p:nvSpPr>
              <p:cNvPr id="12" name="Right Arrow 11"/>
              <p:cNvSpPr/>
              <p:nvPr/>
            </p:nvSpPr>
            <p:spPr>
              <a:xfrm flipH="1">
                <a:off x="5943599" y="144780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Oval 28"/>
          <p:cNvSpPr/>
          <p:nvPr/>
        </p:nvSpPr>
        <p:spPr>
          <a:xfrm>
            <a:off x="7924800" y="239498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stCxn id="13" idx="3"/>
            <a:endCxn id="29" idx="2"/>
          </p:cNvCxnSpPr>
          <p:nvPr/>
        </p:nvCxnSpPr>
        <p:spPr>
          <a:xfrm flipV="1">
            <a:off x="5943598" y="2533289"/>
            <a:ext cx="1981202" cy="52895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5722280" y="2594340"/>
            <a:ext cx="4945720" cy="1054100"/>
            <a:chOff x="5722280" y="2594340"/>
            <a:chExt cx="4945720" cy="1054100"/>
          </a:xfrm>
        </p:grpSpPr>
        <p:sp>
          <p:nvSpPr>
            <p:cNvPr id="21" name="Oval 20"/>
            <p:cNvSpPr/>
            <p:nvPr/>
          </p:nvSpPr>
          <p:spPr>
            <a:xfrm>
              <a:off x="5722280" y="294618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5943598" y="2594340"/>
              <a:ext cx="4724402" cy="1054100"/>
              <a:chOff x="5943598" y="2594340"/>
              <a:chExt cx="4724402" cy="1054100"/>
            </a:xfrm>
          </p:grpSpPr>
          <p:pic>
            <p:nvPicPr>
              <p:cNvPr id="8" name="Picture 7"/>
              <p:cNvPicPr>
                <a:picLocks noChangeAspect="1"/>
              </p:cNvPicPr>
              <p:nvPr/>
            </p:nvPicPr>
            <p:blipFill>
              <a:blip r:embed="rId8"/>
              <a:stretch>
                <a:fillRect/>
              </a:stretch>
            </p:blipFill>
            <p:spPr>
              <a:xfrm>
                <a:off x="9623987" y="2594340"/>
                <a:ext cx="1044013" cy="1054100"/>
              </a:xfrm>
              <a:prstGeom prst="rect">
                <a:avLst/>
              </a:prstGeom>
            </p:spPr>
          </p:pic>
          <p:sp>
            <p:nvSpPr>
              <p:cNvPr id="13" name="Right Arrow 12"/>
              <p:cNvSpPr/>
              <p:nvPr/>
            </p:nvSpPr>
            <p:spPr>
              <a:xfrm flipH="1">
                <a:off x="5943598" y="289156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34" name="Straight Arrow Connector 33"/>
          <p:cNvCxnSpPr>
            <a:stCxn id="22" idx="7"/>
            <a:endCxn id="29" idx="3"/>
          </p:cNvCxnSpPr>
          <p:nvPr/>
        </p:nvCxnSpPr>
        <p:spPr>
          <a:xfrm flipV="1">
            <a:off x="5979292" y="2631084"/>
            <a:ext cx="1986016" cy="1449850"/>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4" idx="7"/>
            <a:endCxn id="29" idx="4"/>
          </p:cNvCxnSpPr>
          <p:nvPr/>
        </p:nvCxnSpPr>
        <p:spPr>
          <a:xfrm flipV="1">
            <a:off x="5958378" y="2671592"/>
            <a:ext cx="2104725" cy="212694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9"/>
          <a:stretch>
            <a:fillRect/>
          </a:stretch>
        </p:blipFill>
        <p:spPr>
          <a:xfrm>
            <a:off x="223669" y="1262598"/>
            <a:ext cx="1416732" cy="1422456"/>
          </a:xfrm>
          <a:prstGeom prst="rect">
            <a:avLst/>
          </a:prstGeom>
        </p:spPr>
      </p:pic>
      <p:sp>
        <p:nvSpPr>
          <p:cNvPr id="42" name="TextBox 41"/>
          <p:cNvSpPr txBox="1"/>
          <p:nvPr/>
        </p:nvSpPr>
        <p:spPr>
          <a:xfrm>
            <a:off x="8937782" y="2147431"/>
            <a:ext cx="470000" cy="707886"/>
          </a:xfrm>
          <a:prstGeom prst="rect">
            <a:avLst/>
          </a:prstGeom>
          <a:noFill/>
        </p:spPr>
        <p:txBody>
          <a:bodyPr wrap="none" rtlCol="0">
            <a:spAutoFit/>
          </a:bodyPr>
          <a:lstStyle/>
          <a:p>
            <a:r>
              <a:rPr lang="en-US" sz="4000" dirty="0" smtClean="0"/>
              <a:t>0</a:t>
            </a:r>
            <a:endParaRPr lang="en-US" sz="4000" dirty="0"/>
          </a:p>
        </p:txBody>
      </p:sp>
    </p:spTree>
    <p:extLst>
      <p:ext uri="{BB962C8B-B14F-4D97-AF65-F5344CB8AC3E}">
        <p14:creationId xmlns:p14="http://schemas.microsoft.com/office/powerpoint/2010/main" val="160785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Function</a:t>
            </a:r>
            <a:endParaRPr lang="en-US" dirty="0"/>
          </a:p>
        </p:txBody>
      </p:sp>
      <p:sp>
        <p:nvSpPr>
          <p:cNvPr id="3" name="Content Placeholder 2"/>
          <p:cNvSpPr>
            <a:spLocks noGrp="1"/>
          </p:cNvSpPr>
          <p:nvPr>
            <p:ph idx="1"/>
          </p:nvPr>
        </p:nvSpPr>
        <p:spPr/>
        <p:txBody>
          <a:bodyPr/>
          <a:lstStyle/>
          <a:p>
            <a:r>
              <a:rPr lang="en-US" dirty="0" smtClean="0"/>
              <a:t>AKA Loss function or Objective function</a:t>
            </a:r>
          </a:p>
          <a:p>
            <a:r>
              <a:rPr lang="en-US" dirty="0" smtClean="0"/>
              <a:t>Here’s a common one called “Mean Squared Error”</a:t>
            </a:r>
            <a:endParaRPr lang="en-US" dirty="0"/>
          </a:p>
        </p:txBody>
      </p:sp>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870200" y="2885281"/>
            <a:ext cx="6451600" cy="1752600"/>
          </a:xfrm>
          <a:prstGeom prst="rect">
            <a:avLst/>
          </a:prstGeom>
          <a:noFill/>
          <a:ln w="9525">
            <a:noFill/>
            <a:miter lim="800000"/>
            <a:headEnd/>
            <a:tailEnd/>
          </a:ln>
        </p:spPr>
      </p:pic>
      <p:sp>
        <p:nvSpPr>
          <p:cNvPr id="5" name="TextBox 4"/>
          <p:cNvSpPr txBox="1"/>
          <p:nvPr/>
        </p:nvSpPr>
        <p:spPr>
          <a:xfrm>
            <a:off x="1219200" y="5061466"/>
            <a:ext cx="659155" cy="369332"/>
          </a:xfrm>
          <a:prstGeom prst="rect">
            <a:avLst/>
          </a:prstGeom>
          <a:noFill/>
        </p:spPr>
        <p:txBody>
          <a:bodyPr wrap="none" rtlCol="0">
            <a:spAutoFit/>
          </a:bodyPr>
          <a:lstStyle/>
          <a:p>
            <a:r>
              <a:rPr lang="en-US" dirty="0" smtClean="0"/>
              <a:t>Cost</a:t>
            </a:r>
            <a:endParaRPr lang="en-US" dirty="0"/>
          </a:p>
        </p:txBody>
      </p:sp>
      <p:sp>
        <p:nvSpPr>
          <p:cNvPr id="6" name="TextBox 5"/>
          <p:cNvSpPr txBox="1"/>
          <p:nvPr/>
        </p:nvSpPr>
        <p:spPr>
          <a:xfrm>
            <a:off x="1970534" y="5061466"/>
            <a:ext cx="1762021" cy="369332"/>
          </a:xfrm>
          <a:prstGeom prst="rect">
            <a:avLst/>
          </a:prstGeom>
          <a:noFill/>
        </p:spPr>
        <p:txBody>
          <a:bodyPr wrap="none" rtlCol="0">
            <a:spAutoFit/>
          </a:bodyPr>
          <a:lstStyle/>
          <a:p>
            <a:r>
              <a:rPr lang="en-US" dirty="0" smtClean="0"/>
              <a:t>weights, biases</a:t>
            </a:r>
            <a:endParaRPr lang="en-US" dirty="0"/>
          </a:p>
        </p:txBody>
      </p:sp>
      <p:sp>
        <p:nvSpPr>
          <p:cNvPr id="7" name="TextBox 6"/>
          <p:cNvSpPr txBox="1"/>
          <p:nvPr/>
        </p:nvSpPr>
        <p:spPr>
          <a:xfrm>
            <a:off x="3048000" y="5029200"/>
            <a:ext cx="184731" cy="369332"/>
          </a:xfrm>
          <a:prstGeom prst="rect">
            <a:avLst/>
          </a:prstGeom>
          <a:noFill/>
        </p:spPr>
        <p:txBody>
          <a:bodyPr wrap="none" rtlCol="0">
            <a:spAutoFit/>
          </a:bodyPr>
          <a:lstStyle/>
          <a:p>
            <a:endParaRPr lang="en-US" dirty="0"/>
          </a:p>
        </p:txBody>
      </p:sp>
      <p:sp>
        <p:nvSpPr>
          <p:cNvPr id="8" name="TextBox 7"/>
          <p:cNvSpPr txBox="1"/>
          <p:nvPr/>
        </p:nvSpPr>
        <p:spPr>
          <a:xfrm>
            <a:off x="4544368" y="5058857"/>
            <a:ext cx="1992853" cy="646331"/>
          </a:xfrm>
          <a:prstGeom prst="rect">
            <a:avLst/>
          </a:prstGeom>
          <a:noFill/>
        </p:spPr>
        <p:txBody>
          <a:bodyPr wrap="none" rtlCol="0">
            <a:spAutoFit/>
          </a:bodyPr>
          <a:lstStyle/>
          <a:p>
            <a:pPr algn="ctr"/>
            <a:r>
              <a:rPr lang="en-US" dirty="0" smtClean="0"/>
              <a:t>n = number of </a:t>
            </a:r>
            <a:br>
              <a:rPr lang="en-US" dirty="0" smtClean="0"/>
            </a:br>
            <a:r>
              <a:rPr lang="en-US" dirty="0" smtClean="0"/>
              <a:t>training examples</a:t>
            </a:r>
            <a:endParaRPr lang="en-US" dirty="0"/>
          </a:p>
        </p:txBody>
      </p:sp>
      <p:sp>
        <p:nvSpPr>
          <p:cNvPr id="9" name="TextBox 8"/>
          <p:cNvSpPr txBox="1"/>
          <p:nvPr/>
        </p:nvSpPr>
        <p:spPr>
          <a:xfrm>
            <a:off x="6629400" y="5058857"/>
            <a:ext cx="1601721" cy="646331"/>
          </a:xfrm>
          <a:prstGeom prst="rect">
            <a:avLst/>
          </a:prstGeom>
          <a:noFill/>
        </p:spPr>
        <p:txBody>
          <a:bodyPr wrap="none" rtlCol="0">
            <a:spAutoFit/>
          </a:bodyPr>
          <a:lstStyle/>
          <a:p>
            <a:pPr algn="ctr"/>
            <a:r>
              <a:rPr lang="en-US" dirty="0" smtClean="0"/>
              <a:t>y(x) = correct </a:t>
            </a:r>
            <a:br>
              <a:rPr lang="en-US" dirty="0" smtClean="0"/>
            </a:br>
            <a:r>
              <a:rPr lang="en-US" dirty="0" smtClean="0"/>
              <a:t>answer</a:t>
            </a:r>
            <a:endParaRPr lang="en-US" dirty="0"/>
          </a:p>
        </p:txBody>
      </p:sp>
      <p:sp>
        <p:nvSpPr>
          <p:cNvPr id="10" name="TextBox 9"/>
          <p:cNvSpPr txBox="1"/>
          <p:nvPr/>
        </p:nvSpPr>
        <p:spPr>
          <a:xfrm>
            <a:off x="8109442" y="5058856"/>
            <a:ext cx="1898918" cy="646331"/>
          </a:xfrm>
          <a:prstGeom prst="rect">
            <a:avLst/>
          </a:prstGeom>
          <a:noFill/>
        </p:spPr>
        <p:txBody>
          <a:bodyPr wrap="none" rtlCol="0">
            <a:spAutoFit/>
          </a:bodyPr>
          <a:lstStyle/>
          <a:p>
            <a:pPr algn="ctr"/>
            <a:r>
              <a:rPr lang="en-US" dirty="0" smtClean="0"/>
              <a:t>a = vector of </a:t>
            </a:r>
            <a:r>
              <a:rPr lang="en-US" smtClean="0"/>
              <a:t/>
            </a:r>
            <a:br>
              <a:rPr lang="en-US" smtClean="0"/>
            </a:br>
            <a:r>
              <a:rPr lang="en-US" smtClean="0"/>
              <a:t>system’s outputs</a:t>
            </a:r>
            <a:endParaRPr lang="en-US" dirty="0"/>
          </a:p>
        </p:txBody>
      </p:sp>
    </p:spTree>
    <p:extLst>
      <p:ext uri="{BB962C8B-B14F-4D97-AF65-F5344CB8AC3E}">
        <p14:creationId xmlns:p14="http://schemas.microsoft.com/office/powerpoint/2010/main" val="5789554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Function</a:t>
            </a:r>
            <a:endParaRPr lang="en-US" dirty="0"/>
          </a:p>
        </p:txBody>
      </p:sp>
      <p:sp>
        <p:nvSpPr>
          <p:cNvPr id="3" name="Content Placeholder 2"/>
          <p:cNvSpPr>
            <a:spLocks noGrp="1"/>
          </p:cNvSpPr>
          <p:nvPr>
            <p:ph idx="1"/>
          </p:nvPr>
        </p:nvSpPr>
        <p:spPr/>
        <p:txBody>
          <a:bodyPr/>
          <a:lstStyle/>
          <a:p>
            <a:r>
              <a:rPr lang="en-US" dirty="0"/>
              <a:t>AKA Loss function or Objective function</a:t>
            </a:r>
          </a:p>
          <a:p>
            <a:r>
              <a:rPr lang="en-US" dirty="0"/>
              <a:t>Here’s a common one called “Mean Squared Error”</a:t>
            </a:r>
          </a:p>
        </p:txBody>
      </p:sp>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870200" y="2885281"/>
            <a:ext cx="6451600" cy="1752600"/>
          </a:xfrm>
          <a:prstGeom prst="rect">
            <a:avLst/>
          </a:prstGeom>
          <a:noFill/>
          <a:ln w="9525">
            <a:noFill/>
            <a:miter lim="800000"/>
            <a:headEnd/>
            <a:tailEnd/>
          </a:ln>
        </p:spPr>
      </p:pic>
      <p:sp>
        <p:nvSpPr>
          <p:cNvPr id="5" name="TextBox 4"/>
          <p:cNvSpPr txBox="1"/>
          <p:nvPr/>
        </p:nvSpPr>
        <p:spPr>
          <a:xfrm>
            <a:off x="1219200" y="5061466"/>
            <a:ext cx="659155" cy="369332"/>
          </a:xfrm>
          <a:prstGeom prst="rect">
            <a:avLst/>
          </a:prstGeom>
          <a:noFill/>
        </p:spPr>
        <p:txBody>
          <a:bodyPr wrap="none" rtlCol="0">
            <a:spAutoFit/>
          </a:bodyPr>
          <a:lstStyle/>
          <a:p>
            <a:r>
              <a:rPr lang="en-US" dirty="0" smtClean="0"/>
              <a:t>Cost</a:t>
            </a:r>
            <a:endParaRPr lang="en-US" dirty="0"/>
          </a:p>
        </p:txBody>
      </p:sp>
      <p:sp>
        <p:nvSpPr>
          <p:cNvPr id="6" name="TextBox 5"/>
          <p:cNvSpPr txBox="1"/>
          <p:nvPr/>
        </p:nvSpPr>
        <p:spPr>
          <a:xfrm>
            <a:off x="1970534" y="5061466"/>
            <a:ext cx="1762021" cy="369332"/>
          </a:xfrm>
          <a:prstGeom prst="rect">
            <a:avLst/>
          </a:prstGeom>
          <a:noFill/>
        </p:spPr>
        <p:txBody>
          <a:bodyPr wrap="none" rtlCol="0">
            <a:spAutoFit/>
          </a:bodyPr>
          <a:lstStyle/>
          <a:p>
            <a:r>
              <a:rPr lang="en-US" dirty="0" smtClean="0"/>
              <a:t>weights, biases</a:t>
            </a:r>
            <a:endParaRPr lang="en-US" dirty="0"/>
          </a:p>
        </p:txBody>
      </p:sp>
      <p:sp>
        <p:nvSpPr>
          <p:cNvPr id="7" name="TextBox 6"/>
          <p:cNvSpPr txBox="1"/>
          <p:nvPr/>
        </p:nvSpPr>
        <p:spPr>
          <a:xfrm>
            <a:off x="3048000" y="5029200"/>
            <a:ext cx="184731" cy="369332"/>
          </a:xfrm>
          <a:prstGeom prst="rect">
            <a:avLst/>
          </a:prstGeom>
          <a:noFill/>
        </p:spPr>
        <p:txBody>
          <a:bodyPr wrap="none" rtlCol="0">
            <a:spAutoFit/>
          </a:bodyPr>
          <a:lstStyle/>
          <a:p>
            <a:endParaRPr lang="en-US" dirty="0"/>
          </a:p>
        </p:txBody>
      </p:sp>
      <p:sp>
        <p:nvSpPr>
          <p:cNvPr id="8" name="TextBox 7"/>
          <p:cNvSpPr txBox="1"/>
          <p:nvPr/>
        </p:nvSpPr>
        <p:spPr>
          <a:xfrm>
            <a:off x="4544368" y="5058857"/>
            <a:ext cx="1992853" cy="646331"/>
          </a:xfrm>
          <a:prstGeom prst="rect">
            <a:avLst/>
          </a:prstGeom>
          <a:noFill/>
        </p:spPr>
        <p:txBody>
          <a:bodyPr wrap="none" rtlCol="0">
            <a:spAutoFit/>
          </a:bodyPr>
          <a:lstStyle/>
          <a:p>
            <a:pPr algn="ctr"/>
            <a:r>
              <a:rPr lang="en-US" dirty="0" smtClean="0"/>
              <a:t>n = number of </a:t>
            </a:r>
            <a:br>
              <a:rPr lang="en-US" dirty="0" smtClean="0"/>
            </a:br>
            <a:r>
              <a:rPr lang="en-US" dirty="0" smtClean="0"/>
              <a:t>training examples</a:t>
            </a:r>
            <a:endParaRPr lang="en-US" dirty="0"/>
          </a:p>
        </p:txBody>
      </p:sp>
      <p:sp>
        <p:nvSpPr>
          <p:cNvPr id="9" name="TextBox 8"/>
          <p:cNvSpPr txBox="1"/>
          <p:nvPr/>
        </p:nvSpPr>
        <p:spPr>
          <a:xfrm>
            <a:off x="6629400" y="5058857"/>
            <a:ext cx="1601721" cy="646331"/>
          </a:xfrm>
          <a:prstGeom prst="rect">
            <a:avLst/>
          </a:prstGeom>
          <a:noFill/>
        </p:spPr>
        <p:txBody>
          <a:bodyPr wrap="none" rtlCol="0">
            <a:spAutoFit/>
          </a:bodyPr>
          <a:lstStyle/>
          <a:p>
            <a:pPr algn="ctr"/>
            <a:r>
              <a:rPr lang="en-US" dirty="0" smtClean="0"/>
              <a:t>y(x) = correct </a:t>
            </a:r>
            <a:br>
              <a:rPr lang="en-US" dirty="0" smtClean="0"/>
            </a:br>
            <a:r>
              <a:rPr lang="en-US" dirty="0" smtClean="0"/>
              <a:t>answer</a:t>
            </a:r>
            <a:endParaRPr lang="en-US" dirty="0"/>
          </a:p>
        </p:txBody>
      </p:sp>
      <p:sp>
        <p:nvSpPr>
          <p:cNvPr id="10" name="TextBox 9"/>
          <p:cNvSpPr txBox="1"/>
          <p:nvPr/>
        </p:nvSpPr>
        <p:spPr>
          <a:xfrm>
            <a:off x="8109442" y="5058856"/>
            <a:ext cx="1898918" cy="646331"/>
          </a:xfrm>
          <a:prstGeom prst="rect">
            <a:avLst/>
          </a:prstGeom>
          <a:noFill/>
        </p:spPr>
        <p:txBody>
          <a:bodyPr wrap="none" rtlCol="0">
            <a:spAutoFit/>
          </a:bodyPr>
          <a:lstStyle/>
          <a:p>
            <a:pPr algn="ctr"/>
            <a:r>
              <a:rPr lang="en-US" dirty="0" smtClean="0"/>
              <a:t>a = vector of </a:t>
            </a:r>
            <a:r>
              <a:rPr lang="en-US" smtClean="0"/>
              <a:t/>
            </a:r>
            <a:br>
              <a:rPr lang="en-US" smtClean="0"/>
            </a:br>
            <a:r>
              <a:rPr lang="en-US" smtClean="0"/>
              <a:t>system’s outputs</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8247682"/>
              </p:ext>
            </p:extLst>
          </p:nvPr>
        </p:nvGraphicFramePr>
        <p:xfrm>
          <a:off x="9927838" y="1397001"/>
          <a:ext cx="2187963" cy="5181605"/>
        </p:xfrm>
        <a:graphic>
          <a:graphicData uri="http://schemas.openxmlformats.org/drawingml/2006/table">
            <a:tbl>
              <a:tblPr firstRow="1" bandRow="1">
                <a:tableStyleId>{5C22544A-7EE6-4342-B048-85BDC9FD1C3A}</a:tableStyleId>
              </a:tblPr>
              <a:tblGrid>
                <a:gridCol w="663962"/>
                <a:gridCol w="685800"/>
                <a:gridCol w="838201"/>
              </a:tblGrid>
              <a:tr h="471055">
                <a:tc>
                  <a:txBody>
                    <a:bodyPr/>
                    <a:lstStyle/>
                    <a:p>
                      <a:endParaRPr lang="en-US" dirty="0"/>
                    </a:p>
                  </a:txBody>
                  <a:tcPr>
                    <a:solidFill>
                      <a:schemeClr val="bg1"/>
                    </a:solidFill>
                  </a:tcPr>
                </a:tc>
                <a:tc>
                  <a:txBody>
                    <a:bodyPr/>
                    <a:lstStyle/>
                    <a:p>
                      <a:r>
                        <a:rPr lang="en-US" dirty="0" smtClean="0"/>
                        <a:t>y(x)</a:t>
                      </a:r>
                      <a:endParaRPr lang="en-US" dirty="0"/>
                    </a:p>
                  </a:txBody>
                  <a:tcPr/>
                </a:tc>
                <a:tc>
                  <a:txBody>
                    <a:bodyPr/>
                    <a:lstStyle/>
                    <a:p>
                      <a:r>
                        <a:rPr lang="en-US" dirty="0" smtClean="0"/>
                        <a:t>a</a:t>
                      </a:r>
                      <a:endParaRPr lang="en-US" dirty="0"/>
                    </a:p>
                  </a:txBody>
                  <a:tcPr/>
                </a:tc>
              </a:tr>
              <a:tr h="471055">
                <a:tc>
                  <a:txBody>
                    <a:bodyPr/>
                    <a:lstStyle/>
                    <a:p>
                      <a:r>
                        <a:rPr lang="en-US" dirty="0" smtClean="0"/>
                        <a:t>0</a:t>
                      </a:r>
                      <a:endParaRPr lang="en-US" dirty="0"/>
                    </a:p>
                  </a:txBody>
                  <a:tcPr>
                    <a:noFill/>
                  </a:tcPr>
                </a:tc>
                <a:tc>
                  <a:txBody>
                    <a:bodyPr/>
                    <a:lstStyle/>
                    <a:p>
                      <a:r>
                        <a:rPr lang="en-US" dirty="0" smtClean="0"/>
                        <a:t>0</a:t>
                      </a:r>
                      <a:endParaRPr lang="en-US" dirty="0"/>
                    </a:p>
                  </a:txBody>
                  <a:tcPr/>
                </a:tc>
                <a:tc>
                  <a:txBody>
                    <a:bodyPr/>
                    <a:lstStyle/>
                    <a:p>
                      <a:r>
                        <a:rPr lang="en-US" dirty="0" smtClean="0"/>
                        <a:t>0.01</a:t>
                      </a:r>
                      <a:endParaRPr lang="en-US" dirty="0"/>
                    </a:p>
                  </a:txBody>
                  <a:tcPr/>
                </a:tc>
              </a:tr>
              <a:tr h="471055">
                <a:tc>
                  <a:txBody>
                    <a:bodyPr/>
                    <a:lstStyle/>
                    <a:p>
                      <a:r>
                        <a:rPr lang="en-US" dirty="0" smtClean="0"/>
                        <a:t>1</a:t>
                      </a:r>
                      <a:endParaRPr lang="en-US" dirty="0"/>
                    </a:p>
                  </a:txBody>
                  <a:tcPr>
                    <a:noFill/>
                  </a:tcPr>
                </a:tc>
                <a:tc>
                  <a:txBody>
                    <a:bodyPr/>
                    <a:lstStyle/>
                    <a:p>
                      <a:r>
                        <a:rPr lang="en-US" dirty="0" smtClean="0"/>
                        <a:t>0</a:t>
                      </a:r>
                      <a:endParaRPr lang="en-US" dirty="0"/>
                    </a:p>
                  </a:txBody>
                  <a:tcPr/>
                </a:tc>
                <a:tc>
                  <a:txBody>
                    <a:bodyPr/>
                    <a:lstStyle/>
                    <a:p>
                      <a:r>
                        <a:rPr lang="en-US" dirty="0" smtClean="0"/>
                        <a:t>0.001</a:t>
                      </a:r>
                      <a:endParaRPr lang="en-US" dirty="0"/>
                    </a:p>
                  </a:txBody>
                  <a:tcPr/>
                </a:tc>
              </a:tr>
              <a:tr h="471055">
                <a:tc>
                  <a:txBody>
                    <a:bodyPr/>
                    <a:lstStyle/>
                    <a:p>
                      <a:r>
                        <a:rPr lang="en-US" dirty="0" smtClean="0"/>
                        <a:t>2</a:t>
                      </a:r>
                      <a:endParaRPr lang="en-US" dirty="0"/>
                    </a:p>
                  </a:txBody>
                  <a:tcPr>
                    <a:noFill/>
                  </a:tcPr>
                </a:tc>
                <a:tc>
                  <a:txBody>
                    <a:bodyPr/>
                    <a:lstStyle/>
                    <a:p>
                      <a:r>
                        <a:rPr lang="en-US" dirty="0" smtClean="0"/>
                        <a:t>0</a:t>
                      </a:r>
                      <a:endParaRPr lang="en-US" dirty="0"/>
                    </a:p>
                  </a:txBody>
                  <a:tcPr/>
                </a:tc>
                <a:tc>
                  <a:txBody>
                    <a:bodyPr/>
                    <a:lstStyle/>
                    <a:p>
                      <a:endParaRPr lang="en-US" dirty="0"/>
                    </a:p>
                  </a:txBody>
                  <a:tcPr/>
                </a:tc>
              </a:tr>
              <a:tr h="471055">
                <a:tc>
                  <a:txBody>
                    <a:bodyPr/>
                    <a:lstStyle/>
                    <a:p>
                      <a:r>
                        <a:rPr lang="en-US" dirty="0" smtClean="0"/>
                        <a:t>3</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4</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5</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6</a:t>
                      </a:r>
                      <a:endParaRPr lang="en-US" dirty="0"/>
                    </a:p>
                  </a:txBody>
                  <a:tcPr>
                    <a:noFill/>
                  </a:tcPr>
                </a:tc>
                <a:tc>
                  <a:txBody>
                    <a:bodyPr/>
                    <a:lstStyle/>
                    <a:p>
                      <a:r>
                        <a:rPr lang="en-US" dirty="0" smtClean="0"/>
                        <a:t>1</a:t>
                      </a:r>
                      <a:endParaRPr lang="en-US" dirty="0"/>
                    </a:p>
                  </a:txBody>
                  <a:tcPr/>
                </a:tc>
                <a:tc>
                  <a:txBody>
                    <a:bodyPr/>
                    <a:lstStyle/>
                    <a:p>
                      <a:endParaRPr lang="en-US"/>
                    </a:p>
                  </a:txBody>
                  <a:tcPr/>
                </a:tc>
              </a:tr>
              <a:tr h="471055">
                <a:tc>
                  <a:txBody>
                    <a:bodyPr/>
                    <a:lstStyle/>
                    <a:p>
                      <a:r>
                        <a:rPr lang="en-US" dirty="0" smtClean="0"/>
                        <a:t>7</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8</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9</a:t>
                      </a:r>
                      <a:endParaRPr lang="en-US" dirty="0"/>
                    </a:p>
                  </a:txBody>
                  <a:tcPr>
                    <a:noFill/>
                  </a:tcPr>
                </a:tc>
                <a:tc>
                  <a:txBody>
                    <a:bodyPr/>
                    <a:lstStyle/>
                    <a:p>
                      <a:r>
                        <a:rPr lang="en-US" dirty="0" smtClean="0"/>
                        <a:t>0</a:t>
                      </a:r>
                      <a:endParaRPr lang="en-US" dirty="0"/>
                    </a:p>
                  </a:txBody>
                  <a:tcPr/>
                </a:tc>
                <a:tc>
                  <a:txBody>
                    <a:bodyPr/>
                    <a:lstStyle/>
                    <a:p>
                      <a:endParaRPr lang="en-US" dirty="0"/>
                    </a:p>
                  </a:txBody>
                  <a:tcPr/>
                </a:tc>
              </a:tr>
            </a:tbl>
          </a:graphicData>
        </a:graphic>
      </p:graphicFrame>
      <p:pic>
        <p:nvPicPr>
          <p:cNvPr id="15" name="Picture 14"/>
          <p:cNvPicPr>
            <a:picLocks noChangeAspect="1"/>
          </p:cNvPicPr>
          <p:nvPr/>
        </p:nvPicPr>
        <p:blipFill>
          <a:blip r:embed="rId4"/>
          <a:stretch>
            <a:fillRect/>
          </a:stretch>
        </p:blipFill>
        <p:spPr>
          <a:xfrm>
            <a:off x="0" y="-76200"/>
            <a:ext cx="12192000" cy="685800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4738" y="5745183"/>
            <a:ext cx="4279900" cy="1104900"/>
          </a:xfrm>
          <a:prstGeom prst="rect">
            <a:avLst/>
          </a:prstGeom>
        </p:spPr>
      </p:pic>
    </p:spTree>
    <p:extLst>
      <p:ext uri="{BB962C8B-B14F-4D97-AF65-F5344CB8AC3E}">
        <p14:creationId xmlns:p14="http://schemas.microsoft.com/office/powerpoint/2010/main" val="7458787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1771" y="1153226"/>
            <a:ext cx="7650048" cy="5765800"/>
          </a:xfrm>
        </p:spPr>
      </p:pic>
      <p:sp>
        <p:nvSpPr>
          <p:cNvPr id="2" name="Title 1"/>
          <p:cNvSpPr>
            <a:spLocks noGrp="1"/>
          </p:cNvSpPr>
          <p:nvPr>
            <p:ph type="title"/>
          </p:nvPr>
        </p:nvSpPr>
        <p:spPr/>
        <p:txBody>
          <a:bodyPr/>
          <a:lstStyle/>
          <a:p>
            <a:r>
              <a:rPr lang="en-US" dirty="0" smtClean="0"/>
              <a:t>Minimize the loss function</a:t>
            </a:r>
            <a:endParaRPr lang="en-US" dirty="0"/>
          </a:p>
        </p:txBody>
      </p:sp>
    </p:spTree>
    <p:extLst>
      <p:ext uri="{BB962C8B-B14F-4D97-AF65-F5344CB8AC3E}">
        <p14:creationId xmlns:p14="http://schemas.microsoft.com/office/powerpoint/2010/main" val="19435260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a:t>
            </a:r>
            <a:endParaRPr lang="en-US" dirty="0"/>
          </a:p>
        </p:txBody>
      </p:sp>
      <p:pic>
        <p:nvPicPr>
          <p:cNvPr id="4" name="Content Placeholder 3"/>
          <p:cNvPicPr>
            <a:picLocks noGrp="1" noChangeAspect="1"/>
          </p:cNvPicPr>
          <p:nvPr>
            <p:ph idx="1"/>
          </p:nvPr>
        </p:nvPicPr>
        <p:blipFill>
          <a:blip r:embed="rId3"/>
          <a:stretch>
            <a:fillRect/>
          </a:stretch>
        </p:blipFill>
        <p:spPr>
          <a:xfrm>
            <a:off x="1864312" y="1397000"/>
            <a:ext cx="8463375" cy="4729163"/>
          </a:xfrm>
        </p:spPr>
      </p:pic>
    </p:spTree>
    <p:extLst>
      <p:ext uri="{BB962C8B-B14F-4D97-AF65-F5344CB8AC3E}">
        <p14:creationId xmlns:p14="http://schemas.microsoft.com/office/powerpoint/2010/main" val="14142645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0" y="1117600"/>
            <a:ext cx="7650048" cy="5765800"/>
          </a:xfrm>
        </p:spPr>
      </p:pic>
      <p:sp>
        <p:nvSpPr>
          <p:cNvPr id="2" name="Title 1"/>
          <p:cNvSpPr>
            <a:spLocks noGrp="1"/>
          </p:cNvSpPr>
          <p:nvPr>
            <p:ph type="title"/>
          </p:nvPr>
        </p:nvSpPr>
        <p:spPr/>
        <p:txBody>
          <a:bodyPr/>
          <a:lstStyle/>
          <a:p>
            <a:r>
              <a:rPr lang="en-US" dirty="0" smtClean="0"/>
              <a:t>Minimize the loss function</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1524000"/>
            <a:ext cx="4419600" cy="1320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5700" y="3618016"/>
            <a:ext cx="2882900" cy="5715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5350" y="4227204"/>
            <a:ext cx="3403600" cy="1358900"/>
          </a:xfrm>
          <a:prstGeom prst="rect">
            <a:avLst/>
          </a:prstGeom>
        </p:spPr>
      </p:pic>
      <p:sp>
        <p:nvSpPr>
          <p:cNvPr id="7" name="TextBox 6"/>
          <p:cNvSpPr txBox="1"/>
          <p:nvPr/>
        </p:nvSpPr>
        <p:spPr>
          <a:xfrm>
            <a:off x="7234229" y="4714397"/>
            <a:ext cx="1082349" cy="646331"/>
          </a:xfrm>
          <a:prstGeom prst="rect">
            <a:avLst/>
          </a:prstGeom>
          <a:noFill/>
        </p:spPr>
        <p:txBody>
          <a:bodyPr wrap="none" rtlCol="0">
            <a:spAutoFit/>
          </a:bodyPr>
          <a:lstStyle/>
          <a:p>
            <a:pPr algn="ctr"/>
            <a:r>
              <a:rPr lang="en-US" dirty="0"/>
              <a:t>g</a:t>
            </a:r>
            <a:r>
              <a:rPr lang="en-US" dirty="0" smtClean="0"/>
              <a:t>radient </a:t>
            </a:r>
            <a:br>
              <a:rPr lang="en-US" dirty="0" smtClean="0"/>
            </a:br>
            <a:r>
              <a:rPr lang="en-US" dirty="0" smtClean="0"/>
              <a:t>vector</a:t>
            </a:r>
            <a:endParaRPr lang="en-US" dirty="0"/>
          </a:p>
        </p:txBody>
      </p:sp>
      <p:sp>
        <p:nvSpPr>
          <p:cNvPr id="8" name="TextBox 7"/>
          <p:cNvSpPr txBox="1"/>
          <p:nvPr/>
        </p:nvSpPr>
        <p:spPr>
          <a:xfrm>
            <a:off x="6931873" y="3625933"/>
            <a:ext cx="1479892" cy="646331"/>
          </a:xfrm>
          <a:prstGeom prst="rect">
            <a:avLst/>
          </a:prstGeom>
          <a:noFill/>
        </p:spPr>
        <p:txBody>
          <a:bodyPr wrap="none" rtlCol="0">
            <a:spAutoFit/>
          </a:bodyPr>
          <a:lstStyle/>
          <a:p>
            <a:pPr algn="ctr"/>
            <a:r>
              <a:rPr lang="en-US" dirty="0"/>
              <a:t>vector of </a:t>
            </a:r>
            <a:r>
              <a:rPr lang="en-US" dirty="0" smtClean="0"/>
              <a:t/>
            </a:r>
            <a:br>
              <a:rPr lang="en-US" dirty="0" smtClean="0"/>
            </a:br>
            <a:r>
              <a:rPr lang="en-US" dirty="0" smtClean="0"/>
              <a:t>changes </a:t>
            </a:r>
            <a:r>
              <a:rPr lang="en-US" dirty="0"/>
              <a:t>in v</a:t>
            </a: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86800" y="5791200"/>
            <a:ext cx="2844800" cy="647700"/>
          </a:xfrm>
          <a:prstGeom prst="rect">
            <a:avLst/>
          </a:prstGeom>
        </p:spPr>
      </p:pic>
      <p:sp>
        <p:nvSpPr>
          <p:cNvPr id="11" name="TextBox 10"/>
          <p:cNvSpPr txBox="1"/>
          <p:nvPr/>
        </p:nvSpPr>
        <p:spPr>
          <a:xfrm>
            <a:off x="8373293" y="2742148"/>
            <a:ext cx="2839239" cy="369332"/>
          </a:xfrm>
          <a:prstGeom prst="rect">
            <a:avLst/>
          </a:prstGeom>
          <a:noFill/>
        </p:spPr>
        <p:txBody>
          <a:bodyPr wrap="none" rtlCol="0">
            <a:spAutoFit/>
          </a:bodyPr>
          <a:lstStyle/>
          <a:p>
            <a:pPr algn="ctr"/>
            <a:r>
              <a:rPr lang="en-US" dirty="0"/>
              <a:t>(</a:t>
            </a:r>
            <a:r>
              <a:rPr lang="en-US" dirty="0" smtClean="0"/>
              <a:t>we want to minimize this)</a:t>
            </a:r>
            <a:endParaRPr lang="en-US" dirty="0"/>
          </a:p>
        </p:txBody>
      </p:sp>
    </p:spTree>
    <p:extLst>
      <p:ext uri="{BB962C8B-B14F-4D97-AF65-F5344CB8AC3E}">
        <p14:creationId xmlns:p14="http://schemas.microsoft.com/office/powerpoint/2010/main" val="20806902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0" y="1117600"/>
            <a:ext cx="7650048" cy="5765800"/>
          </a:xfrm>
        </p:spPr>
      </p:pic>
      <p:grpSp>
        <p:nvGrpSpPr>
          <p:cNvPr id="21" name="Group 20"/>
          <p:cNvGrpSpPr/>
          <p:nvPr/>
        </p:nvGrpSpPr>
        <p:grpSpPr>
          <a:xfrm>
            <a:off x="6944881" y="1117600"/>
            <a:ext cx="4992072" cy="1447244"/>
            <a:chOff x="6989342" y="1298312"/>
            <a:chExt cx="4992072" cy="1447244"/>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5985" y="1298312"/>
              <a:ext cx="2171700" cy="787400"/>
            </a:xfrm>
            <a:prstGeom prst="rect">
              <a:avLst/>
            </a:prstGeom>
          </p:spPr>
        </p:pic>
        <p:sp>
          <p:nvSpPr>
            <p:cNvPr id="15" name="TextBox 14"/>
            <p:cNvSpPr txBox="1"/>
            <p:nvPr/>
          </p:nvSpPr>
          <p:spPr>
            <a:xfrm>
              <a:off x="6989342" y="1883782"/>
              <a:ext cx="4992072" cy="861774"/>
            </a:xfrm>
            <a:prstGeom prst="rect">
              <a:avLst/>
            </a:prstGeom>
            <a:noFill/>
          </p:spPr>
          <p:txBody>
            <a:bodyPr wrap="none" rtlCol="0">
              <a:spAutoFit/>
            </a:bodyPr>
            <a:lstStyle/>
            <a:p>
              <a:r>
                <a:rPr lang="en-US" sz="2500" dirty="0"/>
                <a:t> </a:t>
              </a:r>
              <a:r>
                <a:rPr lang="en-US" sz="2500" dirty="0" err="1" smtClean="0"/>
                <a:t>η</a:t>
              </a:r>
              <a:r>
                <a:rPr lang="en-US" sz="2500" dirty="0"/>
                <a:t> is a small, positive parameter </a:t>
              </a:r>
              <a:endParaRPr lang="en-US" sz="2500" dirty="0" smtClean="0"/>
            </a:p>
            <a:p>
              <a:pPr algn="ctr"/>
              <a:r>
                <a:rPr lang="en-US" sz="2500" dirty="0" smtClean="0"/>
                <a:t>known </a:t>
              </a:r>
              <a:r>
                <a:rPr lang="en-US" sz="2500" dirty="0"/>
                <a:t>as the </a:t>
              </a:r>
              <a:r>
                <a:rPr lang="en-US" sz="2500" i="1" dirty="0"/>
                <a:t>learning </a:t>
              </a:r>
              <a:r>
                <a:rPr lang="en-US" sz="2500" i="1" dirty="0" smtClean="0"/>
                <a:t>rate</a:t>
              </a:r>
              <a:endParaRPr lang="en-US" sz="2500" dirty="0"/>
            </a:p>
          </p:txBody>
        </p:sp>
      </p:grpSp>
      <p:sp>
        <p:nvSpPr>
          <p:cNvPr id="2" name="Title 1"/>
          <p:cNvSpPr>
            <a:spLocks noGrp="1"/>
          </p:cNvSpPr>
          <p:nvPr>
            <p:ph type="title"/>
          </p:nvPr>
        </p:nvSpPr>
        <p:spPr/>
        <p:txBody>
          <a:bodyPr/>
          <a:lstStyle/>
          <a:p>
            <a:r>
              <a:rPr lang="en-US" dirty="0" smtClean="0"/>
              <a:t>Minimize the loss function</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4118" y="3319776"/>
            <a:ext cx="5054600" cy="6604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7754" y="2706877"/>
            <a:ext cx="2844800" cy="647700"/>
          </a:xfrm>
          <a:prstGeom prst="rect">
            <a:avLst/>
          </a:prstGeom>
        </p:spPr>
      </p:pic>
      <p:grpSp>
        <p:nvGrpSpPr>
          <p:cNvPr id="20" name="Group 19"/>
          <p:cNvGrpSpPr/>
          <p:nvPr/>
        </p:nvGrpSpPr>
        <p:grpSpPr>
          <a:xfrm>
            <a:off x="6771338" y="4231513"/>
            <a:ext cx="5490607" cy="1516672"/>
            <a:chOff x="6781800" y="4523413"/>
            <a:chExt cx="5490607" cy="1516672"/>
          </a:xfrm>
        </p:grpSpPr>
        <p:grpSp>
          <p:nvGrpSpPr>
            <p:cNvPr id="19" name="Group 18"/>
            <p:cNvGrpSpPr/>
            <p:nvPr/>
          </p:nvGrpSpPr>
          <p:grpSpPr>
            <a:xfrm>
              <a:off x="6922820" y="4523413"/>
              <a:ext cx="4978029" cy="645646"/>
              <a:chOff x="6954385" y="4586754"/>
              <a:chExt cx="4978029" cy="645646"/>
            </a:xfrm>
          </p:grpSpPr>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4385" y="4635500"/>
                <a:ext cx="3543300" cy="596900"/>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98914" y="4586754"/>
                <a:ext cx="1333500" cy="596900"/>
              </a:xfrm>
              <a:prstGeom prst="rect">
                <a:avLst/>
              </a:prstGeom>
            </p:spPr>
          </p:pic>
        </p:grpSp>
        <p:sp>
          <p:nvSpPr>
            <p:cNvPr id="18" name="TextBox 17"/>
            <p:cNvSpPr txBox="1"/>
            <p:nvPr/>
          </p:nvSpPr>
          <p:spPr>
            <a:xfrm>
              <a:off x="6781800" y="4793590"/>
              <a:ext cx="5490607" cy="1246495"/>
            </a:xfrm>
            <a:prstGeom prst="rect">
              <a:avLst/>
            </a:prstGeom>
            <a:noFill/>
          </p:spPr>
          <p:txBody>
            <a:bodyPr wrap="none" rtlCol="0">
              <a:spAutoFit/>
            </a:bodyPr>
            <a:lstStyle/>
            <a:p>
              <a:pPr algn="ctr"/>
              <a:r>
                <a:rPr lang="en-US" sz="2500" dirty="0"/>
                <a:t/>
              </a:r>
              <a:br>
                <a:rPr lang="en-US" sz="2500" dirty="0"/>
              </a:br>
              <a:r>
                <a:rPr lang="en-US" sz="2500" dirty="0" smtClean="0"/>
                <a:t>C</a:t>
              </a:r>
              <a:r>
                <a:rPr lang="en-US" sz="2500" dirty="0"/>
                <a:t> will always decrease, </a:t>
              </a:r>
              <a:r>
                <a:rPr lang="en-US" sz="2500" dirty="0" smtClean="0"/>
                <a:t>if we change </a:t>
              </a:r>
            </a:p>
            <a:p>
              <a:pPr algn="ctr"/>
              <a:r>
                <a:rPr lang="en-US" sz="2500" dirty="0" smtClean="0"/>
                <a:t>v according to </a:t>
              </a:r>
              <a:r>
                <a:rPr lang="el-GR" sz="2500" dirty="0" err="1"/>
                <a:t>Δv</a:t>
              </a:r>
              <a:r>
                <a:rPr lang="el-GR" sz="2500" dirty="0"/>
                <a:t>=−</a:t>
              </a:r>
              <a:r>
                <a:rPr lang="el-GR" sz="2500" dirty="0" err="1"/>
                <a:t>η∇C</a:t>
              </a:r>
              <a:endParaRPr lang="en-US" sz="2500" dirty="0"/>
            </a:p>
          </p:txBody>
        </p:sp>
      </p:grpSp>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7754" y="6074392"/>
            <a:ext cx="3441700" cy="774700"/>
          </a:xfrm>
          <a:prstGeom prst="rect">
            <a:avLst/>
          </a:prstGeom>
        </p:spPr>
      </p:pic>
    </p:spTree>
    <p:extLst>
      <p:ext uri="{BB962C8B-B14F-4D97-AF65-F5344CB8AC3E}">
        <p14:creationId xmlns:p14="http://schemas.microsoft.com/office/powerpoint/2010/main" val="19721581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Perceptron</a:t>
            </a:r>
            <a:endParaRPr lang="en-US" dirty="0"/>
          </a:p>
        </p:txBody>
      </p:sp>
      <p:sp>
        <p:nvSpPr>
          <p:cNvPr id="3" name="Content Placeholder 2"/>
          <p:cNvSpPr>
            <a:spLocks noGrp="1"/>
          </p:cNvSpPr>
          <p:nvPr>
            <p:ph idx="1"/>
          </p:nvPr>
        </p:nvSpPr>
        <p:spPr/>
        <p:txBody>
          <a:bodyPr/>
          <a:lstStyle/>
          <a:p>
            <a:r>
              <a:rPr lang="en-US" dirty="0" smtClean="0"/>
              <a:t>Perceptron </a:t>
            </a:r>
            <a:r>
              <a:rPr lang="en-US" dirty="0"/>
              <a:t>has </a:t>
            </a:r>
            <a:r>
              <a:rPr lang="en-US" dirty="0" smtClean="0"/>
              <a:t>inputs</a:t>
            </a:r>
            <a:r>
              <a:rPr lang="en-US" dirty="0"/>
              <a:t>, x</a:t>
            </a:r>
            <a:r>
              <a:rPr lang="en-US" baseline="-25000" dirty="0"/>
              <a:t>1</a:t>
            </a:r>
            <a:r>
              <a:rPr lang="en-US" dirty="0"/>
              <a:t>,x</a:t>
            </a:r>
            <a:r>
              <a:rPr lang="en-US" baseline="-25000" dirty="0"/>
              <a:t>2</a:t>
            </a:r>
            <a:r>
              <a:rPr lang="en-US" dirty="0" smtClean="0"/>
              <a:t>, .. </a:t>
            </a:r>
            <a:r>
              <a:rPr lang="en-US" dirty="0" err="1" smtClean="0"/>
              <a:t>x</a:t>
            </a:r>
            <a:r>
              <a:rPr lang="en-US" baseline="-25000" dirty="0" err="1" smtClean="0"/>
              <a:t>N</a:t>
            </a:r>
            <a:r>
              <a:rPr lang="en-US" dirty="0" smtClean="0"/>
              <a:t>, and weights w</a:t>
            </a:r>
            <a:r>
              <a:rPr lang="en-US" baseline="-25000" dirty="0" smtClean="0"/>
              <a:t>1</a:t>
            </a:r>
            <a:r>
              <a:rPr lang="en-US" dirty="0" smtClean="0"/>
              <a:t>,w</a:t>
            </a:r>
            <a:r>
              <a:rPr lang="en-US" baseline="-25000" dirty="0" smtClean="0"/>
              <a:t>2</a:t>
            </a:r>
            <a:r>
              <a:rPr lang="en-US" dirty="0"/>
              <a:t>, .. </a:t>
            </a:r>
            <a:r>
              <a:rPr lang="en-US" dirty="0" err="1" smtClean="0"/>
              <a:t>w</a:t>
            </a:r>
            <a:r>
              <a:rPr lang="en-US" baseline="-25000" dirty="0" err="1" smtClean="0"/>
              <a:t>N</a:t>
            </a:r>
            <a:endParaRPr lang="en-US" baseline="-25000" dirty="0" smtClean="0"/>
          </a:p>
          <a:p>
            <a:r>
              <a:rPr lang="en-US" dirty="0" smtClean="0"/>
              <a:t>The perceptron outputs 0 or 1, based on the weighted sum is less than or greater than a threshold value</a:t>
            </a:r>
          </a:p>
          <a:p>
            <a:endParaRPr lang="en-US" dirty="0"/>
          </a:p>
          <a:p>
            <a:endParaRPr lang="en-US" dirty="0" smtClean="0"/>
          </a:p>
          <a:p>
            <a:endParaRPr lang="en-US" dirty="0"/>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4191000"/>
            <a:ext cx="5715000" cy="1019432"/>
          </a:xfrm>
          <a:prstGeom prst="rect">
            <a:avLst/>
          </a:prstGeom>
        </p:spPr>
      </p:pic>
      <p:pic>
        <p:nvPicPr>
          <p:cNvPr id="5" name="Picture 4"/>
          <p:cNvPicPr>
            <a:picLocks noChangeAspect="1"/>
          </p:cNvPicPr>
          <p:nvPr/>
        </p:nvPicPr>
        <p:blipFill>
          <a:blip r:embed="rId3"/>
          <a:stretch>
            <a:fillRect/>
          </a:stretch>
        </p:blipFill>
        <p:spPr>
          <a:xfrm>
            <a:off x="1752600" y="3913983"/>
            <a:ext cx="3556000" cy="1752600"/>
          </a:xfrm>
          <a:prstGeom prst="rect">
            <a:avLst/>
          </a:prstGeom>
        </p:spPr>
      </p:pic>
    </p:spTree>
    <p:extLst>
      <p:ext uri="{BB962C8B-B14F-4D97-AF65-F5344CB8AC3E}">
        <p14:creationId xmlns:p14="http://schemas.microsoft.com/office/powerpoint/2010/main" val="1772082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0" y="1117600"/>
            <a:ext cx="7650048" cy="5765800"/>
          </a:xfrm>
        </p:spPr>
      </p:pic>
      <p:grpSp>
        <p:nvGrpSpPr>
          <p:cNvPr id="21" name="Group 20"/>
          <p:cNvGrpSpPr/>
          <p:nvPr/>
        </p:nvGrpSpPr>
        <p:grpSpPr>
          <a:xfrm>
            <a:off x="6944881" y="1117600"/>
            <a:ext cx="4992072" cy="1447244"/>
            <a:chOff x="6989342" y="1298312"/>
            <a:chExt cx="4992072" cy="1447244"/>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5985" y="1298312"/>
              <a:ext cx="2171700" cy="787400"/>
            </a:xfrm>
            <a:prstGeom prst="rect">
              <a:avLst/>
            </a:prstGeom>
          </p:spPr>
        </p:pic>
        <p:sp>
          <p:nvSpPr>
            <p:cNvPr id="15" name="TextBox 14"/>
            <p:cNvSpPr txBox="1"/>
            <p:nvPr/>
          </p:nvSpPr>
          <p:spPr>
            <a:xfrm>
              <a:off x="6989342" y="1883782"/>
              <a:ext cx="4992072" cy="861774"/>
            </a:xfrm>
            <a:prstGeom prst="rect">
              <a:avLst/>
            </a:prstGeom>
            <a:noFill/>
          </p:spPr>
          <p:txBody>
            <a:bodyPr wrap="none" rtlCol="0">
              <a:spAutoFit/>
            </a:bodyPr>
            <a:lstStyle/>
            <a:p>
              <a:r>
                <a:rPr lang="en-US" sz="2500" dirty="0"/>
                <a:t> </a:t>
              </a:r>
              <a:r>
                <a:rPr lang="en-US" sz="2500" dirty="0" err="1" smtClean="0"/>
                <a:t>η</a:t>
              </a:r>
              <a:r>
                <a:rPr lang="en-US" sz="2500" dirty="0"/>
                <a:t> is a small, positive parameter </a:t>
              </a:r>
              <a:endParaRPr lang="en-US" sz="2500" dirty="0" smtClean="0"/>
            </a:p>
            <a:p>
              <a:pPr algn="ctr"/>
              <a:r>
                <a:rPr lang="en-US" sz="2500" dirty="0" smtClean="0"/>
                <a:t>known </a:t>
              </a:r>
              <a:r>
                <a:rPr lang="en-US" sz="2500" dirty="0"/>
                <a:t>as the </a:t>
              </a:r>
              <a:r>
                <a:rPr lang="en-US" sz="2500" i="1" dirty="0"/>
                <a:t>learning </a:t>
              </a:r>
              <a:r>
                <a:rPr lang="en-US" sz="2500" i="1" dirty="0" smtClean="0"/>
                <a:t>rate</a:t>
              </a:r>
              <a:endParaRPr lang="en-US" sz="2500" dirty="0"/>
            </a:p>
          </p:txBody>
        </p:sp>
      </p:grpSp>
      <p:sp>
        <p:nvSpPr>
          <p:cNvPr id="2" name="Title 1"/>
          <p:cNvSpPr>
            <a:spLocks noGrp="1"/>
          </p:cNvSpPr>
          <p:nvPr>
            <p:ph type="title"/>
          </p:nvPr>
        </p:nvSpPr>
        <p:spPr/>
        <p:txBody>
          <a:bodyPr/>
          <a:lstStyle/>
          <a:p>
            <a:r>
              <a:rPr lang="en-US" dirty="0" smtClean="0"/>
              <a:t>Minimize the loss function</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4118" y="3319776"/>
            <a:ext cx="5054600" cy="6604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7754" y="2706877"/>
            <a:ext cx="2844800" cy="647700"/>
          </a:xfrm>
          <a:prstGeom prst="rect">
            <a:avLst/>
          </a:prstGeom>
        </p:spPr>
      </p:pic>
      <p:grpSp>
        <p:nvGrpSpPr>
          <p:cNvPr id="20" name="Group 19"/>
          <p:cNvGrpSpPr/>
          <p:nvPr/>
        </p:nvGrpSpPr>
        <p:grpSpPr>
          <a:xfrm>
            <a:off x="6771338" y="4231513"/>
            <a:ext cx="5490607" cy="1516672"/>
            <a:chOff x="6781800" y="4523413"/>
            <a:chExt cx="5490607" cy="1516672"/>
          </a:xfrm>
        </p:grpSpPr>
        <p:grpSp>
          <p:nvGrpSpPr>
            <p:cNvPr id="19" name="Group 18"/>
            <p:cNvGrpSpPr/>
            <p:nvPr/>
          </p:nvGrpSpPr>
          <p:grpSpPr>
            <a:xfrm>
              <a:off x="6922820" y="4523413"/>
              <a:ext cx="4978029" cy="645646"/>
              <a:chOff x="6954385" y="4586754"/>
              <a:chExt cx="4978029" cy="645646"/>
            </a:xfrm>
          </p:grpSpPr>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4385" y="4635500"/>
                <a:ext cx="3543300" cy="596900"/>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98914" y="4586754"/>
                <a:ext cx="1333500" cy="596900"/>
              </a:xfrm>
              <a:prstGeom prst="rect">
                <a:avLst/>
              </a:prstGeom>
            </p:spPr>
          </p:pic>
        </p:grpSp>
        <p:sp>
          <p:nvSpPr>
            <p:cNvPr id="18" name="TextBox 17"/>
            <p:cNvSpPr txBox="1"/>
            <p:nvPr/>
          </p:nvSpPr>
          <p:spPr>
            <a:xfrm>
              <a:off x="6781800" y="4793590"/>
              <a:ext cx="5490607" cy="1246495"/>
            </a:xfrm>
            <a:prstGeom prst="rect">
              <a:avLst/>
            </a:prstGeom>
            <a:noFill/>
          </p:spPr>
          <p:txBody>
            <a:bodyPr wrap="none" rtlCol="0">
              <a:spAutoFit/>
            </a:bodyPr>
            <a:lstStyle/>
            <a:p>
              <a:pPr algn="ctr"/>
              <a:r>
                <a:rPr lang="en-US" sz="2500" dirty="0"/>
                <a:t/>
              </a:r>
              <a:br>
                <a:rPr lang="en-US" sz="2500" dirty="0"/>
              </a:br>
              <a:r>
                <a:rPr lang="en-US" sz="2500" dirty="0" smtClean="0"/>
                <a:t>C</a:t>
              </a:r>
              <a:r>
                <a:rPr lang="en-US" sz="2500" dirty="0"/>
                <a:t> will always decrease, </a:t>
              </a:r>
              <a:r>
                <a:rPr lang="en-US" sz="2500" dirty="0" smtClean="0"/>
                <a:t>if we change </a:t>
              </a:r>
            </a:p>
            <a:p>
              <a:pPr algn="ctr"/>
              <a:r>
                <a:rPr lang="en-US" sz="2500" dirty="0" smtClean="0"/>
                <a:t>v according to </a:t>
              </a:r>
              <a:r>
                <a:rPr lang="el-GR" sz="2500" dirty="0" err="1"/>
                <a:t>Δv</a:t>
              </a:r>
              <a:r>
                <a:rPr lang="el-GR" sz="2500" dirty="0"/>
                <a:t>=−</a:t>
              </a:r>
              <a:r>
                <a:rPr lang="el-GR" sz="2500" dirty="0" err="1"/>
                <a:t>η∇C</a:t>
              </a:r>
              <a:endParaRPr lang="en-US" sz="2500" dirty="0"/>
            </a:p>
          </p:txBody>
        </p:sp>
      </p:grpSp>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7754" y="6074392"/>
            <a:ext cx="3441700" cy="774700"/>
          </a:xfrm>
          <a:prstGeom prst="rect">
            <a:avLst/>
          </a:prstGeom>
        </p:spPr>
      </p:pic>
    </p:spTree>
    <p:extLst>
      <p:ext uri="{BB962C8B-B14F-4D97-AF65-F5344CB8AC3E}">
        <p14:creationId xmlns:p14="http://schemas.microsoft.com/office/powerpoint/2010/main" val="128370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alphaModFix/>
          </a:blip>
          <a:stretch>
            <a:fillRect/>
          </a:stretch>
        </p:blipFill>
        <p:spPr>
          <a:xfrm>
            <a:off x="0" y="1117600"/>
            <a:ext cx="7650047" cy="5765800"/>
          </a:xfrm>
          <a:prstGeom prst="rect">
            <a:avLst/>
          </a:prstGeom>
        </p:spPr>
      </p:pic>
      <p:sp>
        <p:nvSpPr>
          <p:cNvPr id="2" name="Title 1"/>
          <p:cNvSpPr>
            <a:spLocks noGrp="1"/>
          </p:cNvSpPr>
          <p:nvPr>
            <p:ph type="title"/>
          </p:nvPr>
        </p:nvSpPr>
        <p:spPr/>
        <p:txBody>
          <a:bodyPr/>
          <a:lstStyle/>
          <a:p>
            <a:r>
              <a:rPr lang="en-US" dirty="0" smtClean="0"/>
              <a:t>Minimize the loss function</a:t>
            </a:r>
            <a:endParaRPr lang="en-US" dirty="0"/>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1371600"/>
            <a:ext cx="3441700" cy="774700"/>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2308596"/>
            <a:ext cx="3441700" cy="774700"/>
          </a:xfrm>
          <a:prstGeom prst="rect">
            <a:avLst/>
          </a:prstGeom>
        </p:spPr>
      </p:pic>
      <p:cxnSp>
        <p:nvCxnSpPr>
          <p:cNvPr id="7" name="Straight Arrow Connector 6"/>
          <p:cNvCxnSpPr/>
          <p:nvPr/>
        </p:nvCxnSpPr>
        <p:spPr>
          <a:xfrm>
            <a:off x="3420272" y="3771900"/>
            <a:ext cx="381000" cy="45720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749317" y="4230584"/>
            <a:ext cx="289283" cy="493816"/>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3245592"/>
            <a:ext cx="3441700" cy="774700"/>
          </a:xfrm>
          <a:prstGeom prst="rect">
            <a:avLst/>
          </a:prstGeom>
        </p:spPr>
      </p:pic>
      <p:cxnSp>
        <p:nvCxnSpPr>
          <p:cNvPr id="26" name="Straight Arrow Connector 25"/>
          <p:cNvCxnSpPr/>
          <p:nvPr/>
        </p:nvCxnSpPr>
        <p:spPr>
          <a:xfrm>
            <a:off x="4038600" y="4724400"/>
            <a:ext cx="91717" cy="30480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4182588"/>
            <a:ext cx="3441700" cy="774700"/>
          </a:xfrm>
          <a:prstGeom prst="rect">
            <a:avLst/>
          </a:prstGeom>
        </p:spPr>
      </p:pic>
    </p:spTree>
    <p:extLst>
      <p:ext uri="{BB962C8B-B14F-4D97-AF65-F5344CB8AC3E}">
        <p14:creationId xmlns:p14="http://schemas.microsoft.com/office/powerpoint/2010/main" val="29032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Sigmoid neurons are better for training</a:t>
            </a:r>
            <a:endParaRPr lang="en-US" dirty="0"/>
          </a:p>
        </p:txBody>
      </p:sp>
      <p:pic>
        <p:nvPicPr>
          <p:cNvPr id="4" name="Content Placeholder 3"/>
          <p:cNvPicPr>
            <a:picLocks noGrp="1" noChangeAspect="1"/>
          </p:cNvPicPr>
          <p:nvPr>
            <p:ph idx="1"/>
          </p:nvPr>
        </p:nvPicPr>
        <p:blipFill>
          <a:blip r:embed="rId3"/>
          <a:stretch>
            <a:fillRect/>
          </a:stretch>
        </p:blipFill>
        <p:spPr>
          <a:xfrm>
            <a:off x="2286000" y="1600200"/>
            <a:ext cx="7971649" cy="4419600"/>
          </a:xfrm>
        </p:spPr>
      </p:pic>
    </p:spTree>
    <p:extLst>
      <p:ext uri="{BB962C8B-B14F-4D97-AF65-F5344CB8AC3E}">
        <p14:creationId xmlns:p14="http://schemas.microsoft.com/office/powerpoint/2010/main" val="18933807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Smoothness is crucial</a:t>
            </a:r>
            <a:endParaRPr lang="en-US" dirty="0"/>
          </a:p>
        </p:txBody>
      </p:sp>
      <p:sp>
        <p:nvSpPr>
          <p:cNvPr id="3" name="Content Placeholder 2"/>
          <p:cNvSpPr>
            <a:spLocks noGrp="1"/>
          </p:cNvSpPr>
          <p:nvPr>
            <p:ph idx="1"/>
          </p:nvPr>
        </p:nvSpPr>
        <p:spPr/>
        <p:txBody>
          <a:bodyPr/>
          <a:lstStyle/>
          <a:p>
            <a:r>
              <a:rPr lang="en-US" dirty="0"/>
              <a:t>S</a:t>
            </a:r>
            <a:r>
              <a:rPr lang="en-US" dirty="0" smtClean="0"/>
              <a:t>moothness </a:t>
            </a:r>
            <a:r>
              <a:rPr lang="en-US" dirty="0"/>
              <a:t>of </a:t>
            </a:r>
            <a:r>
              <a:rPr lang="en-US" dirty="0" err="1" smtClean="0"/>
              <a:t>σ</a:t>
            </a:r>
            <a:r>
              <a:rPr lang="en-US" dirty="0"/>
              <a:t> means that small </a:t>
            </a:r>
            <a:r>
              <a:rPr lang="en-US" dirty="0" smtClean="0"/>
              <a:t>changes</a:t>
            </a:r>
            <a:r>
              <a:rPr lang="en-US" dirty="0"/>
              <a:t> in the </a:t>
            </a:r>
            <a:r>
              <a:rPr lang="en-US" dirty="0" smtClean="0"/>
              <a:t>weights </a:t>
            </a:r>
            <a:r>
              <a:rPr lang="en-US" i="1" dirty="0" err="1" smtClean="0"/>
              <a:t>w</a:t>
            </a:r>
            <a:r>
              <a:rPr lang="en-US" i="1" baseline="-25000" dirty="0" err="1" smtClean="0"/>
              <a:t>j</a:t>
            </a:r>
            <a:r>
              <a:rPr lang="en-US" dirty="0" smtClean="0"/>
              <a:t> and</a:t>
            </a:r>
            <a:r>
              <a:rPr lang="en-US" dirty="0"/>
              <a:t> </a:t>
            </a:r>
            <a:r>
              <a:rPr lang="en-US" dirty="0" smtClean="0"/>
              <a:t>in </a:t>
            </a:r>
            <a:r>
              <a:rPr lang="en-US" dirty="0"/>
              <a:t>the </a:t>
            </a:r>
            <a:r>
              <a:rPr lang="en-US" dirty="0" smtClean="0"/>
              <a:t>bias </a:t>
            </a:r>
            <a:r>
              <a:rPr lang="en-US" i="1" dirty="0" smtClean="0"/>
              <a:t>b</a:t>
            </a:r>
            <a:r>
              <a:rPr lang="en-US" dirty="0" smtClean="0"/>
              <a:t> will </a:t>
            </a:r>
            <a:r>
              <a:rPr lang="en-US" dirty="0"/>
              <a:t>produce a small change </a:t>
            </a:r>
            <a:r>
              <a:rPr lang="en-US" dirty="0" smtClean="0"/>
              <a:t>the output </a:t>
            </a:r>
            <a:r>
              <a:rPr lang="en-US" dirty="0"/>
              <a:t>from the </a:t>
            </a:r>
            <a:r>
              <a:rPr lang="en-US" dirty="0" smtClean="0"/>
              <a:t>neuron</a:t>
            </a:r>
          </a:p>
          <a:p>
            <a:endParaRPr lang="en-US" dirty="0"/>
          </a:p>
          <a:p>
            <a:endParaRPr lang="en-US" dirty="0" smtClean="0"/>
          </a:p>
          <a:p>
            <a:endParaRPr lang="en-US" dirty="0"/>
          </a:p>
          <a:p>
            <a:r>
              <a:rPr lang="en-US" dirty="0" err="1" smtClean="0"/>
              <a:t>Δoutput</a:t>
            </a:r>
            <a:r>
              <a:rPr lang="en-US" dirty="0"/>
              <a:t> is a </a:t>
            </a:r>
            <a:r>
              <a:rPr lang="en-US" i="1" dirty="0"/>
              <a:t>linear </a:t>
            </a:r>
            <a:r>
              <a:rPr lang="en-US" i="1" dirty="0" smtClean="0"/>
              <a:t>function </a:t>
            </a:r>
            <a:r>
              <a:rPr lang="en-US" dirty="0" smtClean="0"/>
              <a:t>of </a:t>
            </a:r>
            <a:r>
              <a:rPr lang="en-US" dirty="0"/>
              <a:t>the changes </a:t>
            </a:r>
            <a:r>
              <a:rPr lang="en-US" dirty="0" err="1" smtClean="0"/>
              <a:t>Δwj</a:t>
            </a:r>
            <a:r>
              <a:rPr lang="en-US" dirty="0"/>
              <a:t> and </a:t>
            </a:r>
            <a:r>
              <a:rPr lang="en-US" dirty="0" err="1" smtClean="0"/>
              <a:t>Δb</a:t>
            </a:r>
            <a:endParaRPr lang="en-US" dirty="0" smtClean="0"/>
          </a:p>
          <a:p>
            <a:r>
              <a:rPr lang="en-US" dirty="0"/>
              <a:t>This </a:t>
            </a:r>
            <a:r>
              <a:rPr lang="en-US" dirty="0" smtClean="0"/>
              <a:t>makes </a:t>
            </a:r>
            <a:r>
              <a:rPr lang="en-US" dirty="0"/>
              <a:t>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2895600"/>
            <a:ext cx="7391400" cy="1382466"/>
          </a:xfrm>
          <a:prstGeom prst="rect">
            <a:avLst/>
          </a:prstGeom>
        </p:spPr>
      </p:pic>
    </p:spTree>
    <p:extLst>
      <p:ext uri="{BB962C8B-B14F-4D97-AF65-F5344CB8AC3E}">
        <p14:creationId xmlns:p14="http://schemas.microsoft.com/office/powerpoint/2010/main" val="11005316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 Architecture</a:t>
            </a:r>
            <a:endParaRPr lang="en-US" dirty="0"/>
          </a:p>
        </p:txBody>
      </p:sp>
      <p:pic>
        <p:nvPicPr>
          <p:cNvPr id="4" name="Content Placeholder 3"/>
          <p:cNvPicPr>
            <a:picLocks noGrp="1" noChangeAspect="1"/>
          </p:cNvPicPr>
          <p:nvPr>
            <p:ph idx="1"/>
          </p:nvPr>
        </p:nvPicPr>
        <p:blipFill>
          <a:blip r:embed="rId3"/>
          <a:stretch>
            <a:fillRect/>
          </a:stretch>
        </p:blipFill>
        <p:spPr>
          <a:xfrm>
            <a:off x="1447800" y="1704180"/>
            <a:ext cx="8439150" cy="4580041"/>
          </a:xfrm>
        </p:spPr>
      </p:pic>
    </p:spTree>
    <p:extLst>
      <p:ext uri="{BB962C8B-B14F-4D97-AF65-F5344CB8AC3E}">
        <p14:creationId xmlns:p14="http://schemas.microsoft.com/office/powerpoint/2010/main" val="10708894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Perceptrons</a:t>
            </a:r>
            <a:r>
              <a:rPr lang="en-US" dirty="0" smtClean="0"/>
              <a:t> for decision making</a:t>
            </a:r>
            <a:endParaRPr lang="en-US" dirty="0"/>
          </a:p>
        </p:txBody>
      </p:sp>
      <p:sp>
        <p:nvSpPr>
          <p:cNvPr id="3" name="Content Placeholder 2"/>
          <p:cNvSpPr>
            <a:spLocks noGrp="1"/>
          </p:cNvSpPr>
          <p:nvPr>
            <p:ph idx="1"/>
          </p:nvPr>
        </p:nvSpPr>
        <p:spPr/>
        <p:txBody>
          <a:bodyPr/>
          <a:lstStyle/>
          <a:p>
            <a:r>
              <a:rPr lang="en-US" dirty="0"/>
              <a:t>We can think about the perceptron as a device that makes decisions by weighing up evidence</a:t>
            </a:r>
            <a:r>
              <a:rPr lang="en-US" dirty="0" smtClean="0"/>
              <a:t>.</a:t>
            </a:r>
          </a:p>
          <a:p>
            <a:r>
              <a:rPr lang="en-US" dirty="0" smtClean="0"/>
              <a:t>Example: Suppose there’s a cheese festival in your town.  You like cheese.</a:t>
            </a:r>
          </a:p>
          <a:p>
            <a:endParaRPr lang="en-US" dirty="0"/>
          </a:p>
        </p:txBody>
      </p:sp>
      <p:pic>
        <p:nvPicPr>
          <p:cNvPr id="11" name="Picture 10"/>
          <p:cNvPicPr>
            <a:picLocks noChangeAspect="1"/>
          </p:cNvPicPr>
          <p:nvPr/>
        </p:nvPicPr>
        <p:blipFill>
          <a:blip r:embed="rId2"/>
          <a:stretch>
            <a:fillRect/>
          </a:stretch>
        </p:blipFill>
        <p:spPr>
          <a:xfrm>
            <a:off x="6477000" y="3429000"/>
            <a:ext cx="4064000" cy="3139281"/>
          </a:xfrm>
          <a:prstGeom prst="rect">
            <a:avLst/>
          </a:prstGeom>
        </p:spPr>
      </p:pic>
      <p:pic>
        <p:nvPicPr>
          <p:cNvPr id="13" name="Picture 12"/>
          <p:cNvPicPr>
            <a:picLocks noChangeAspect="1"/>
          </p:cNvPicPr>
          <p:nvPr/>
        </p:nvPicPr>
        <p:blipFill>
          <a:blip r:embed="rId3"/>
          <a:stretch>
            <a:fillRect/>
          </a:stretch>
        </p:blipFill>
        <p:spPr>
          <a:xfrm>
            <a:off x="1752600" y="3913983"/>
            <a:ext cx="3556000" cy="1752600"/>
          </a:xfrm>
          <a:prstGeom prst="rect">
            <a:avLst/>
          </a:prstGeom>
        </p:spPr>
      </p:pic>
    </p:spTree>
    <p:extLst>
      <p:ext uri="{BB962C8B-B14F-4D97-AF65-F5344CB8AC3E}">
        <p14:creationId xmlns:p14="http://schemas.microsoft.com/office/powerpoint/2010/main" val="178760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You might use 3 factors to decide whether to go.</a:t>
            </a:r>
          </a:p>
          <a:p>
            <a:pPr marL="514350" indent="-514350">
              <a:buFont typeface="+mj-lt"/>
              <a:buAutoNum type="arabicPeriod"/>
            </a:pPr>
            <a:r>
              <a:rPr lang="en-US" dirty="0"/>
              <a:t>Is the weather good?</a:t>
            </a:r>
          </a:p>
          <a:p>
            <a:pPr marL="514350" indent="-514350">
              <a:buFont typeface="+mj-lt"/>
              <a:buAutoNum type="arabicPeriod"/>
            </a:pPr>
            <a:r>
              <a:rPr lang="en-US" dirty="0"/>
              <a:t>Can your loyal companion come with you?</a:t>
            </a:r>
          </a:p>
          <a:p>
            <a:pPr marL="514350" indent="-514350">
              <a:buFont typeface="+mj-lt"/>
              <a:buAutoNum type="arabicPeriod"/>
            </a:pPr>
            <a:r>
              <a:rPr lang="en-US" dirty="0"/>
              <a:t>Is the festival near public transit</a:t>
            </a:r>
            <a:r>
              <a:rPr lang="en-US" dirty="0" smtClean="0"/>
              <a:t>?</a:t>
            </a:r>
          </a:p>
          <a:p>
            <a:r>
              <a:rPr lang="en-US" dirty="0" smtClean="0"/>
              <a:t>These can be the binary input values to a perceptron  </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10" name="Picture 9"/>
          <p:cNvPicPr>
            <a:picLocks noChangeAspect="1"/>
          </p:cNvPicPr>
          <p:nvPr/>
        </p:nvPicPr>
        <p:blipFill>
          <a:blip r:embed="rId3"/>
          <a:stretch>
            <a:fillRect/>
          </a:stretch>
        </p:blipFill>
        <p:spPr>
          <a:xfrm>
            <a:off x="50053" y="4572000"/>
            <a:ext cx="2057400" cy="2057400"/>
          </a:xfrm>
          <a:prstGeom prst="rect">
            <a:avLst/>
          </a:prstGeom>
        </p:spPr>
      </p:pic>
      <p:pic>
        <p:nvPicPr>
          <p:cNvPr id="11" name="Picture 10"/>
          <p:cNvPicPr>
            <a:picLocks noChangeAspect="1"/>
          </p:cNvPicPr>
          <p:nvPr/>
        </p:nvPicPr>
        <p:blipFill>
          <a:blip r:embed="rId4"/>
          <a:stretch>
            <a:fillRect/>
          </a:stretch>
        </p:blipFill>
        <p:spPr>
          <a:xfrm>
            <a:off x="2488453" y="4572000"/>
            <a:ext cx="2886657" cy="2057400"/>
          </a:xfrm>
          <a:prstGeom prst="rect">
            <a:avLst/>
          </a:prstGeom>
        </p:spPr>
      </p:pic>
      <p:pic>
        <p:nvPicPr>
          <p:cNvPr id="12" name="Picture 11"/>
          <p:cNvPicPr>
            <a:picLocks noChangeAspect="1"/>
          </p:cNvPicPr>
          <p:nvPr/>
        </p:nvPicPr>
        <p:blipFill>
          <a:blip r:embed="rId5"/>
          <a:stretch>
            <a:fillRect/>
          </a:stretch>
        </p:blipFill>
        <p:spPr>
          <a:xfrm>
            <a:off x="5735939" y="4572000"/>
            <a:ext cx="2847161" cy="2057400"/>
          </a:xfrm>
          <a:prstGeom prst="rect">
            <a:avLst/>
          </a:prstGeom>
        </p:spPr>
      </p:pic>
      <p:pic>
        <p:nvPicPr>
          <p:cNvPr id="13" name="Picture 12"/>
          <p:cNvPicPr>
            <a:picLocks noChangeAspect="1"/>
          </p:cNvPicPr>
          <p:nvPr/>
        </p:nvPicPr>
        <p:blipFill>
          <a:blip r:embed="rId6"/>
          <a:stretch>
            <a:fillRect/>
          </a:stretch>
        </p:blipFill>
        <p:spPr>
          <a:xfrm>
            <a:off x="8660653" y="4724400"/>
            <a:ext cx="3556000" cy="1752600"/>
          </a:xfrm>
          <a:prstGeom prst="rect">
            <a:avLst/>
          </a:prstGeom>
        </p:spPr>
      </p:pic>
    </p:spTree>
    <p:extLst>
      <p:ext uri="{BB962C8B-B14F-4D97-AF65-F5344CB8AC3E}">
        <p14:creationId xmlns:p14="http://schemas.microsoft.com/office/powerpoint/2010/main" val="725795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smtClean="0"/>
              <a:t>By varying weights and the threshold we get different models of decision making </a:t>
            </a:r>
          </a:p>
          <a:p>
            <a:r>
              <a:rPr lang="en-US" dirty="0" smtClean="0"/>
              <a:t>Example 1: w</a:t>
            </a:r>
            <a:r>
              <a:rPr lang="en-US" baseline="-25000" dirty="0" smtClean="0"/>
              <a:t>1</a:t>
            </a:r>
            <a:r>
              <a:rPr lang="en-US" dirty="0" smtClean="0"/>
              <a:t>= 6   w</a:t>
            </a:r>
            <a:r>
              <a:rPr lang="en-US" baseline="-25000" dirty="0" smtClean="0"/>
              <a:t>2 </a:t>
            </a:r>
            <a:r>
              <a:rPr lang="en-US" dirty="0"/>
              <a:t>= </a:t>
            </a:r>
            <a:r>
              <a:rPr lang="en-US" dirty="0" smtClean="0"/>
              <a:t>2</a:t>
            </a:r>
            <a:r>
              <a:rPr lang="en-US" dirty="0"/>
              <a:t>   </a:t>
            </a:r>
            <a:r>
              <a:rPr lang="en-US" dirty="0" smtClean="0"/>
              <a:t>w</a:t>
            </a:r>
            <a:r>
              <a:rPr lang="en-US" baseline="-25000" dirty="0" smtClean="0"/>
              <a:t>3</a:t>
            </a:r>
            <a:r>
              <a:rPr lang="en-US" dirty="0" smtClean="0"/>
              <a:t> </a:t>
            </a:r>
            <a:r>
              <a:rPr lang="en-US" dirty="0"/>
              <a:t>= </a:t>
            </a:r>
            <a:r>
              <a:rPr lang="en-US" dirty="0" smtClean="0"/>
              <a:t>2,  threshold = 5</a:t>
            </a:r>
          </a:p>
          <a:p>
            <a:r>
              <a:rPr lang="en-US" dirty="0" smtClean="0"/>
              <a:t>Example 2: </a:t>
            </a:r>
            <a:r>
              <a:rPr lang="en-US" dirty="0"/>
              <a:t>w</a:t>
            </a:r>
            <a:r>
              <a:rPr lang="en-US" baseline="-25000" dirty="0"/>
              <a:t>1</a:t>
            </a:r>
            <a:r>
              <a:rPr lang="en-US" dirty="0"/>
              <a:t>= 6   w</a:t>
            </a:r>
            <a:r>
              <a:rPr lang="en-US" baseline="-25000" dirty="0"/>
              <a:t>2 </a:t>
            </a:r>
            <a:r>
              <a:rPr lang="en-US" dirty="0"/>
              <a:t>= 2   w</a:t>
            </a:r>
            <a:r>
              <a:rPr lang="en-US" baseline="-25000" dirty="0"/>
              <a:t>3</a:t>
            </a:r>
            <a:r>
              <a:rPr lang="en-US" dirty="0"/>
              <a:t> = 2,  threshold = </a:t>
            </a:r>
            <a:r>
              <a:rPr lang="en-US" dirty="0" smtClean="0"/>
              <a:t>3</a:t>
            </a:r>
            <a:endParaRPr lang="en-US" dirty="0"/>
          </a:p>
          <a:p>
            <a:endParaRPr lang="en-US" dirty="0" smtClean="0"/>
          </a:p>
        </p:txBody>
      </p:sp>
      <p:pic>
        <p:nvPicPr>
          <p:cNvPr id="8" name="Picture 7"/>
          <p:cNvPicPr>
            <a:picLocks noChangeAspect="1"/>
          </p:cNvPicPr>
          <p:nvPr/>
        </p:nvPicPr>
        <p:blipFill>
          <a:blip r:embed="rId3"/>
          <a:stretch>
            <a:fillRect/>
          </a:stretch>
        </p:blipFill>
        <p:spPr>
          <a:xfrm>
            <a:off x="50053" y="4572000"/>
            <a:ext cx="2057400" cy="2057400"/>
          </a:xfrm>
          <a:prstGeom prst="rect">
            <a:avLst/>
          </a:prstGeom>
        </p:spPr>
      </p:pic>
      <p:pic>
        <p:nvPicPr>
          <p:cNvPr id="10" name="Picture 9"/>
          <p:cNvPicPr>
            <a:picLocks noChangeAspect="1"/>
          </p:cNvPicPr>
          <p:nvPr/>
        </p:nvPicPr>
        <p:blipFill>
          <a:blip r:embed="rId4"/>
          <a:stretch>
            <a:fillRect/>
          </a:stretch>
        </p:blipFill>
        <p:spPr>
          <a:xfrm>
            <a:off x="2488453" y="4572000"/>
            <a:ext cx="2886657" cy="2057400"/>
          </a:xfrm>
          <a:prstGeom prst="rect">
            <a:avLst/>
          </a:prstGeom>
        </p:spPr>
      </p:pic>
      <p:pic>
        <p:nvPicPr>
          <p:cNvPr id="11" name="Picture 10"/>
          <p:cNvPicPr>
            <a:picLocks noChangeAspect="1"/>
          </p:cNvPicPr>
          <p:nvPr/>
        </p:nvPicPr>
        <p:blipFill>
          <a:blip r:embed="rId5"/>
          <a:stretch>
            <a:fillRect/>
          </a:stretch>
        </p:blipFill>
        <p:spPr>
          <a:xfrm>
            <a:off x="5735939" y="4572000"/>
            <a:ext cx="2847161" cy="2057400"/>
          </a:xfrm>
          <a:prstGeom prst="rect">
            <a:avLst/>
          </a:prstGeom>
        </p:spPr>
      </p:pic>
      <p:pic>
        <p:nvPicPr>
          <p:cNvPr id="12" name="Picture 11"/>
          <p:cNvPicPr>
            <a:picLocks noChangeAspect="1"/>
          </p:cNvPicPr>
          <p:nvPr/>
        </p:nvPicPr>
        <p:blipFill>
          <a:blip r:embed="rId6"/>
          <a:stretch>
            <a:fillRect/>
          </a:stretch>
        </p:blipFill>
        <p:spPr>
          <a:xfrm>
            <a:off x="8660653" y="4724400"/>
            <a:ext cx="3556000" cy="1752600"/>
          </a:xfrm>
          <a:prstGeom prst="rect">
            <a:avLst/>
          </a:prstGeom>
        </p:spPr>
      </p:pic>
    </p:spTree>
    <p:extLst>
      <p:ext uri="{BB962C8B-B14F-4D97-AF65-F5344CB8AC3E}">
        <p14:creationId xmlns:p14="http://schemas.microsoft.com/office/powerpoint/2010/main" val="1861005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406400" y="1447800"/>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dirty="0" smtClean="0"/>
              <a:t>A complex network of </a:t>
            </a:r>
            <a:r>
              <a:rPr lang="en-US" dirty="0" err="1" smtClean="0"/>
              <a:t>perceptrons</a:t>
            </a:r>
            <a:r>
              <a:rPr lang="en-US" dirty="0" smtClean="0"/>
              <a:t> could make quite subtle decisions:</a:t>
            </a:r>
          </a:p>
          <a:p>
            <a:endParaRPr lang="en-US" dirty="0"/>
          </a:p>
          <a:p>
            <a:endParaRPr lang="en-US" dirty="0" smtClean="0"/>
          </a:p>
          <a:p>
            <a:endParaRPr lang="en-US" dirty="0"/>
          </a:p>
          <a:p>
            <a:endParaRPr lang="en-US" dirty="0"/>
          </a:p>
        </p:txBody>
      </p:sp>
      <p:sp>
        <p:nvSpPr>
          <p:cNvPr id="2" name="Title 1"/>
          <p:cNvSpPr>
            <a:spLocks noGrp="1"/>
          </p:cNvSpPr>
          <p:nvPr>
            <p:ph type="title"/>
          </p:nvPr>
        </p:nvSpPr>
        <p:spPr/>
        <p:txBody>
          <a:bodyPr/>
          <a:lstStyle/>
          <a:p>
            <a:r>
              <a:rPr lang="en-US" dirty="0" err="1"/>
              <a:t>Perceptrons</a:t>
            </a:r>
            <a:r>
              <a:rPr lang="en-US" dirty="0"/>
              <a:t> for decision making</a:t>
            </a:r>
          </a:p>
        </p:txBody>
      </p:sp>
      <p:pic>
        <p:nvPicPr>
          <p:cNvPr id="4" name="Content Placeholder 3"/>
          <p:cNvPicPr>
            <a:picLocks noGrp="1" noChangeAspect="1"/>
          </p:cNvPicPr>
          <p:nvPr>
            <p:ph idx="1"/>
          </p:nvPr>
        </p:nvPicPr>
        <p:blipFill>
          <a:blip r:embed="rId3"/>
          <a:stretch>
            <a:fillRect/>
          </a:stretch>
        </p:blipFill>
        <p:spPr>
          <a:xfrm>
            <a:off x="2667000" y="2895600"/>
            <a:ext cx="6858000" cy="2679700"/>
          </a:xfrm>
        </p:spPr>
      </p:pic>
      <p:sp>
        <p:nvSpPr>
          <p:cNvPr id="5" name="Rectangle 4"/>
          <p:cNvSpPr/>
          <p:nvPr/>
        </p:nvSpPr>
        <p:spPr>
          <a:xfrm>
            <a:off x="4267200" y="5385262"/>
            <a:ext cx="954107" cy="369332"/>
          </a:xfrm>
          <a:prstGeom prst="rect">
            <a:avLst/>
          </a:prstGeom>
        </p:spPr>
        <p:txBody>
          <a:bodyPr wrap="none">
            <a:spAutoFit/>
          </a:bodyPr>
          <a:lstStyle/>
          <a:p>
            <a:r>
              <a:rPr lang="en-US" dirty="0" smtClean="0"/>
              <a:t>Layer 1</a:t>
            </a:r>
            <a:endParaRPr lang="en-US" dirty="0"/>
          </a:p>
        </p:txBody>
      </p:sp>
      <p:sp>
        <p:nvSpPr>
          <p:cNvPr id="13" name="Rectangle 12"/>
          <p:cNvSpPr/>
          <p:nvPr/>
        </p:nvSpPr>
        <p:spPr>
          <a:xfrm>
            <a:off x="5715000" y="5561710"/>
            <a:ext cx="954107" cy="369332"/>
          </a:xfrm>
          <a:prstGeom prst="rect">
            <a:avLst/>
          </a:prstGeom>
        </p:spPr>
        <p:txBody>
          <a:bodyPr wrap="none">
            <a:spAutoFit/>
          </a:bodyPr>
          <a:lstStyle/>
          <a:p>
            <a:r>
              <a:rPr lang="en-US" dirty="0" smtClean="0"/>
              <a:t>Layer 2</a:t>
            </a:r>
            <a:endParaRPr lang="en-US" dirty="0"/>
          </a:p>
        </p:txBody>
      </p:sp>
      <p:sp>
        <p:nvSpPr>
          <p:cNvPr id="14" name="Rectangle 13"/>
          <p:cNvSpPr/>
          <p:nvPr/>
        </p:nvSpPr>
        <p:spPr>
          <a:xfrm>
            <a:off x="7315200" y="4495800"/>
            <a:ext cx="954107" cy="369332"/>
          </a:xfrm>
          <a:prstGeom prst="rect">
            <a:avLst/>
          </a:prstGeom>
        </p:spPr>
        <p:txBody>
          <a:bodyPr wrap="none">
            <a:spAutoFit/>
          </a:bodyPr>
          <a:lstStyle/>
          <a:p>
            <a:r>
              <a:rPr lang="en-US" smtClean="0"/>
              <a:t>Layer 3</a:t>
            </a:r>
            <a:endParaRPr lang="en-US" dirty="0"/>
          </a:p>
        </p:txBody>
      </p:sp>
      <p:sp>
        <p:nvSpPr>
          <p:cNvPr id="6" name="TextBox 5"/>
          <p:cNvSpPr txBox="1"/>
          <p:nvPr/>
        </p:nvSpPr>
        <p:spPr>
          <a:xfrm>
            <a:off x="1070966" y="5746376"/>
            <a:ext cx="3733800" cy="646331"/>
          </a:xfrm>
          <a:prstGeom prst="rect">
            <a:avLst/>
          </a:prstGeom>
          <a:noFill/>
        </p:spPr>
        <p:txBody>
          <a:bodyPr wrap="square" rtlCol="0">
            <a:spAutoFit/>
          </a:bodyPr>
          <a:lstStyle/>
          <a:p>
            <a:pPr algn="ctr"/>
            <a:r>
              <a:rPr lang="en-US" dirty="0" smtClean="0"/>
              <a:t>1st</a:t>
            </a:r>
            <a:r>
              <a:rPr lang="en-US" dirty="0"/>
              <a:t> </a:t>
            </a:r>
            <a:r>
              <a:rPr lang="en-US" dirty="0" smtClean="0"/>
              <a:t>layer makes 3 simple decisions</a:t>
            </a:r>
            <a:br>
              <a:rPr lang="en-US" dirty="0" smtClean="0"/>
            </a:br>
            <a:r>
              <a:rPr lang="en-US" dirty="0" smtClean="0"/>
              <a:t>by weighing the input evidence</a:t>
            </a:r>
            <a:endParaRPr lang="en-US" dirty="0"/>
          </a:p>
        </p:txBody>
      </p:sp>
      <p:sp>
        <p:nvSpPr>
          <p:cNvPr id="15" name="TextBox 14"/>
          <p:cNvSpPr txBox="1"/>
          <p:nvPr/>
        </p:nvSpPr>
        <p:spPr>
          <a:xfrm>
            <a:off x="6192053" y="5946548"/>
            <a:ext cx="3733800" cy="923330"/>
          </a:xfrm>
          <a:prstGeom prst="rect">
            <a:avLst/>
          </a:prstGeom>
          <a:noFill/>
        </p:spPr>
        <p:txBody>
          <a:bodyPr wrap="square" rtlCol="0">
            <a:spAutoFit/>
          </a:bodyPr>
          <a:lstStyle/>
          <a:p>
            <a:pPr algn="ctr"/>
            <a:r>
              <a:rPr lang="en-US" dirty="0" smtClean="0"/>
              <a:t>2nd</a:t>
            </a:r>
            <a:r>
              <a:rPr lang="en-US" dirty="0"/>
              <a:t> </a:t>
            </a:r>
            <a:r>
              <a:rPr lang="en-US" dirty="0" smtClean="0"/>
              <a:t>layer makes a decision </a:t>
            </a:r>
            <a:r>
              <a:rPr lang="en-US" dirty="0"/>
              <a:t>by weighing up the results </a:t>
            </a:r>
            <a:r>
              <a:rPr lang="en-US" dirty="0" smtClean="0"/>
              <a:t>from </a:t>
            </a:r>
            <a:r>
              <a:rPr lang="en-US" dirty="0"/>
              <a:t>the </a:t>
            </a:r>
            <a:r>
              <a:rPr lang="en-US" dirty="0" smtClean="0"/>
              <a:t>1</a:t>
            </a:r>
            <a:r>
              <a:rPr lang="en-US" baseline="30000" dirty="0" smtClean="0"/>
              <a:t>st</a:t>
            </a:r>
            <a:r>
              <a:rPr lang="en-US" dirty="0" smtClean="0"/>
              <a:t> layer </a:t>
            </a:r>
            <a:r>
              <a:rPr lang="en-US" dirty="0"/>
              <a:t>of decision-making</a:t>
            </a:r>
          </a:p>
        </p:txBody>
      </p:sp>
      <p:sp>
        <p:nvSpPr>
          <p:cNvPr id="16" name="TextBox 15"/>
          <p:cNvSpPr txBox="1"/>
          <p:nvPr/>
        </p:nvSpPr>
        <p:spPr>
          <a:xfrm>
            <a:off x="8058953" y="4740648"/>
            <a:ext cx="3733800" cy="646331"/>
          </a:xfrm>
          <a:prstGeom prst="rect">
            <a:avLst/>
          </a:prstGeom>
          <a:noFill/>
        </p:spPr>
        <p:txBody>
          <a:bodyPr wrap="square" rtlCol="0">
            <a:spAutoFit/>
          </a:bodyPr>
          <a:lstStyle/>
          <a:p>
            <a:pPr algn="ctr"/>
            <a:r>
              <a:rPr lang="en-US" dirty="0" smtClean="0"/>
              <a:t>Complex </a:t>
            </a:r>
            <a:r>
              <a:rPr lang="en-US" dirty="0"/>
              <a:t>decisions can be made by the perceptron in the third layer</a:t>
            </a:r>
          </a:p>
        </p:txBody>
      </p:sp>
    </p:spTree>
    <p:extLst>
      <p:ext uri="{BB962C8B-B14F-4D97-AF65-F5344CB8AC3E}">
        <p14:creationId xmlns:p14="http://schemas.microsoft.com/office/powerpoint/2010/main" val="1394483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381000" y="1447800"/>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dirty="0" smtClean="0"/>
              <a:t>Two notational changes simplify the way that </a:t>
            </a:r>
            <a:r>
              <a:rPr lang="en-US" dirty="0" err="1" smtClean="0"/>
              <a:t>perceptrons</a:t>
            </a:r>
            <a:r>
              <a:rPr lang="en-US" dirty="0" smtClean="0"/>
              <a:t> are described. </a:t>
            </a:r>
          </a:p>
          <a:p>
            <a:r>
              <a:rPr lang="en-US" dirty="0" smtClean="0"/>
              <a:t>The first change is to replace the weighted sum as a dot product</a:t>
            </a:r>
          </a:p>
          <a:p>
            <a:endParaRPr lang="en-US" dirty="0"/>
          </a:p>
          <a:p>
            <a:r>
              <a:rPr lang="en-US" dirty="0"/>
              <a:t>The second change is to move the threshold to the other side of the inequality, and to replace it </a:t>
            </a:r>
            <a:r>
              <a:rPr lang="en-US" dirty="0" smtClean="0"/>
              <a:t>by a </a:t>
            </a:r>
            <a:r>
              <a:rPr lang="en-US" i="1" dirty="0" smtClean="0"/>
              <a:t>bias</a:t>
            </a:r>
            <a:r>
              <a:rPr lang="en-US" dirty="0"/>
              <a:t>, b≡−threshold</a:t>
            </a:r>
          </a:p>
          <a:p>
            <a:endParaRPr lang="en-US" dirty="0" smtClean="0"/>
          </a:p>
          <a:p>
            <a:endParaRPr lang="en-US" dirty="0"/>
          </a:p>
          <a:p>
            <a:endParaRPr lang="en-US" dirty="0"/>
          </a:p>
        </p:txBody>
      </p:sp>
      <p:sp>
        <p:nvSpPr>
          <p:cNvPr id="2" name="Title 1"/>
          <p:cNvSpPr>
            <a:spLocks noGrp="1"/>
          </p:cNvSpPr>
          <p:nvPr>
            <p:ph type="title"/>
          </p:nvPr>
        </p:nvSpPr>
        <p:spPr/>
        <p:txBody>
          <a:bodyPr/>
          <a:lstStyle/>
          <a:p>
            <a:r>
              <a:rPr lang="en-US" dirty="0"/>
              <a:t>Weights, bias and dot products</a:t>
            </a:r>
          </a:p>
        </p:txBody>
      </p:sp>
      <p:pic>
        <p:nvPicPr>
          <p:cNvPr id="4" name="Content Placeholder 3"/>
          <p:cNvPicPr>
            <a:picLocks noGrp="1" noChangeAspect="1"/>
          </p:cNvPicPr>
          <p:nvPr>
            <p:ph idx="1"/>
          </p:nvPr>
        </p:nvPicPr>
        <p:blipFill>
          <a:blip r:embed="rId3"/>
          <a:stretch>
            <a:fillRect/>
          </a:stretch>
        </p:blipFill>
        <p:spPr>
          <a:xfrm>
            <a:off x="7010400" y="4818040"/>
            <a:ext cx="5103188" cy="1254081"/>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4935365"/>
            <a:ext cx="5715000" cy="1019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8200" y="3200400"/>
            <a:ext cx="2895600" cy="533785"/>
          </a:xfrm>
          <a:prstGeom prst="rect">
            <a:avLst/>
          </a:prstGeom>
        </p:spPr>
      </p:pic>
    </p:spTree>
    <p:extLst>
      <p:ext uri="{BB962C8B-B14F-4D97-AF65-F5344CB8AC3E}">
        <p14:creationId xmlns:p14="http://schemas.microsoft.com/office/powerpoint/2010/main" val="315710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making OR logical functions</a:t>
            </a:r>
            <a:endParaRPr lang="en-US" dirty="0"/>
          </a:p>
        </p:txBody>
      </p:sp>
      <p:sp>
        <p:nvSpPr>
          <p:cNvPr id="3" name="Content Placeholder 2"/>
          <p:cNvSpPr>
            <a:spLocks noGrp="1"/>
          </p:cNvSpPr>
          <p:nvPr>
            <p:ph idx="1"/>
          </p:nvPr>
        </p:nvSpPr>
        <p:spPr/>
        <p:txBody>
          <a:bodyPr/>
          <a:lstStyle/>
          <a:p>
            <a:r>
              <a:rPr lang="en-US" dirty="0" err="1"/>
              <a:t>P</a:t>
            </a:r>
            <a:r>
              <a:rPr lang="en-US" dirty="0" err="1" smtClean="0"/>
              <a:t>erceptrons</a:t>
            </a:r>
            <a:r>
              <a:rPr lang="en-US" dirty="0" smtClean="0"/>
              <a:t> </a:t>
            </a:r>
            <a:r>
              <a:rPr lang="en-US" dirty="0"/>
              <a:t>can </a:t>
            </a:r>
            <a:r>
              <a:rPr lang="en-US" dirty="0" smtClean="0"/>
              <a:t>be used is to compute logical functions like AND, OR and NAND</a:t>
            </a:r>
          </a:p>
          <a:p>
            <a:r>
              <a:rPr lang="en-US" dirty="0" smtClean="0"/>
              <a:t>Example:</a:t>
            </a:r>
          </a:p>
        </p:txBody>
      </p:sp>
      <p:pic>
        <p:nvPicPr>
          <p:cNvPr id="4" name="Picture 3"/>
          <p:cNvPicPr>
            <a:picLocks noChangeAspect="1"/>
          </p:cNvPicPr>
          <p:nvPr/>
        </p:nvPicPr>
        <p:blipFill>
          <a:blip r:embed="rId3"/>
          <a:stretch>
            <a:fillRect/>
          </a:stretch>
        </p:blipFill>
        <p:spPr>
          <a:xfrm>
            <a:off x="609600" y="3810000"/>
            <a:ext cx="4457212" cy="185420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868700898"/>
              </p:ext>
            </p:extLst>
          </p:nvPr>
        </p:nvGraphicFramePr>
        <p:xfrm>
          <a:off x="5278977" y="3657600"/>
          <a:ext cx="6350001" cy="1524000"/>
        </p:xfrm>
        <a:graphic>
          <a:graphicData uri="http://schemas.openxmlformats.org/drawingml/2006/table">
            <a:tbl>
              <a:tblPr firstRow="1" bandRow="1">
                <a:tableStyleId>{5C22544A-7EE6-4342-B048-85BDC9FD1C3A}</a:tableStyleId>
              </a:tblPr>
              <a:tblGrid>
                <a:gridCol w="2116667"/>
                <a:gridCol w="2281756"/>
                <a:gridCol w="1951578"/>
              </a:tblGrid>
              <a:tr h="370840">
                <a:tc>
                  <a:txBody>
                    <a:bodyPr/>
                    <a:lstStyle/>
                    <a:p>
                      <a:r>
                        <a:rPr lang="en-US" dirty="0" smtClean="0"/>
                        <a:t>Input </a:t>
                      </a:r>
                      <a:endParaRPr lang="en-US" dirty="0"/>
                    </a:p>
                  </a:txBody>
                  <a:tcPr/>
                </a:tc>
                <a:tc>
                  <a:txBody>
                    <a:bodyPr/>
                    <a:lstStyle/>
                    <a:p>
                      <a:r>
                        <a:rPr lang="en-US" dirty="0" smtClean="0"/>
                        <a:t>Weighted</a:t>
                      </a:r>
                      <a:r>
                        <a:rPr lang="en-US" baseline="0" dirty="0" smtClean="0"/>
                        <a:t> sum</a:t>
                      </a:r>
                      <a:endParaRPr lang="en-US" dirty="0"/>
                    </a:p>
                  </a:txBody>
                  <a:tcPr/>
                </a:tc>
                <a:tc>
                  <a:txBody>
                    <a:bodyPr/>
                    <a:lstStyle/>
                    <a:p>
                      <a:r>
                        <a:rPr lang="en-US" dirty="0" smtClean="0"/>
                        <a:t>Output </a:t>
                      </a:r>
                      <a:endParaRPr lang="en-US" dirty="0"/>
                    </a:p>
                  </a:txBody>
                  <a:tcPr/>
                </a:tc>
              </a:tr>
              <a:tr h="370840">
                <a:tc>
                  <a:txBody>
                    <a:bodyPr/>
                    <a:lstStyle/>
                    <a:p>
                      <a:r>
                        <a:rPr lang="en-US" dirty="0" smtClean="0"/>
                        <a:t>00</a:t>
                      </a:r>
                      <a:endParaRPr lang="en-US" dirty="0"/>
                    </a:p>
                  </a:txBody>
                  <a:tcPr/>
                </a:tc>
                <a:tc>
                  <a:txBody>
                    <a:bodyPr/>
                    <a:lstStyle/>
                    <a:p>
                      <a:r>
                        <a:rPr lang="en-US" dirty="0" smtClean="0"/>
                        <a:t>-2*0 + -2*0</a:t>
                      </a:r>
                      <a:r>
                        <a:rPr lang="en-US" baseline="0" dirty="0" smtClean="0"/>
                        <a:t> +3 = 3</a:t>
                      </a:r>
                      <a:endParaRPr lang="en-US" dirty="0"/>
                    </a:p>
                  </a:txBody>
                  <a:tcPr/>
                </a:tc>
                <a:tc>
                  <a:txBody>
                    <a:bodyPr/>
                    <a:lstStyle/>
                    <a:p>
                      <a:r>
                        <a:rPr lang="en-US" dirty="0" smtClean="0"/>
                        <a:t>1</a:t>
                      </a:r>
                      <a:endParaRPr lang="en-US" dirty="0"/>
                    </a:p>
                  </a:txBody>
                  <a:tcPr/>
                </a:tc>
              </a:tr>
              <a:tr h="370840">
                <a:tc>
                  <a:txBody>
                    <a:bodyPr/>
                    <a:lstStyle/>
                    <a:p>
                      <a:r>
                        <a:rPr lang="en-US" dirty="0" smtClean="0"/>
                        <a:t>10 or 01</a:t>
                      </a:r>
                      <a:endParaRPr lang="en-US" dirty="0"/>
                    </a:p>
                  </a:txBody>
                  <a:tcPr/>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dirty="0" smtClean="0"/>
                        <a:t>-2*1 + -2*0</a:t>
                      </a:r>
                      <a:r>
                        <a:rPr lang="en-US" baseline="0" dirty="0" smtClean="0"/>
                        <a:t> +3 = 1</a:t>
                      </a:r>
                      <a:endParaRPr lang="en-US" dirty="0" smtClean="0"/>
                    </a:p>
                  </a:txBody>
                  <a:tcPr/>
                </a:tc>
                <a:tc>
                  <a:txBody>
                    <a:bodyPr/>
                    <a:lstStyle/>
                    <a:p>
                      <a:r>
                        <a:rPr lang="en-US" dirty="0" smtClean="0"/>
                        <a:t>1</a:t>
                      </a:r>
                      <a:endParaRPr lang="en-US" dirty="0"/>
                    </a:p>
                  </a:txBody>
                  <a:tcPr/>
                </a:tc>
              </a:tr>
              <a:tr h="370840">
                <a:tc>
                  <a:txBody>
                    <a:bodyPr/>
                    <a:lstStyle/>
                    <a:p>
                      <a:r>
                        <a:rPr lang="en-US" dirty="0" smtClean="0"/>
                        <a:t>11</a:t>
                      </a:r>
                      <a:endParaRPr lang="en-US" dirty="0"/>
                    </a:p>
                  </a:txBody>
                  <a:tcPr/>
                </a:tc>
                <a:tc>
                  <a:txBody>
                    <a:bodyPr/>
                    <a:lstStyle/>
                    <a:p>
                      <a:r>
                        <a:rPr lang="en-US" dirty="0" smtClean="0"/>
                        <a:t>-2*1 + -2*1</a:t>
                      </a:r>
                      <a:r>
                        <a:rPr lang="en-US" baseline="0" dirty="0" smtClean="0"/>
                        <a:t> +3 = -1</a:t>
                      </a:r>
                      <a:endParaRPr lang="en-US" dirty="0"/>
                    </a:p>
                  </a:txBody>
                  <a:tcPr/>
                </a:tc>
                <a:tc>
                  <a:txBody>
                    <a:bodyPr/>
                    <a:lstStyle/>
                    <a:p>
                      <a:r>
                        <a:rPr lang="en-US" dirty="0" smtClean="0"/>
                        <a:t>0</a:t>
                      </a:r>
                      <a:endParaRPr lang="en-US" dirty="0"/>
                    </a:p>
                  </a:txBody>
                  <a:tcPr/>
                </a:tc>
              </a:tr>
            </a:tbl>
          </a:graphicData>
        </a:graphic>
      </p:graphicFrame>
      <p:sp>
        <p:nvSpPr>
          <p:cNvPr id="6" name="TextBox 5"/>
          <p:cNvSpPr txBox="1"/>
          <p:nvPr/>
        </p:nvSpPr>
        <p:spPr>
          <a:xfrm>
            <a:off x="1421427" y="5163671"/>
            <a:ext cx="966931" cy="369332"/>
          </a:xfrm>
          <a:prstGeom prst="rect">
            <a:avLst/>
          </a:prstGeom>
          <a:noFill/>
        </p:spPr>
        <p:txBody>
          <a:bodyPr wrap="none" rtlCol="0">
            <a:spAutoFit/>
          </a:bodyPr>
          <a:lstStyle/>
          <a:p>
            <a:r>
              <a:rPr lang="en-US" dirty="0" smtClean="0"/>
              <a:t>weights</a:t>
            </a:r>
            <a:endParaRPr lang="en-US" dirty="0"/>
          </a:p>
        </p:txBody>
      </p:sp>
      <p:sp>
        <p:nvSpPr>
          <p:cNvPr id="7" name="TextBox 6"/>
          <p:cNvSpPr txBox="1"/>
          <p:nvPr/>
        </p:nvSpPr>
        <p:spPr>
          <a:xfrm>
            <a:off x="2971800" y="5181600"/>
            <a:ext cx="607859" cy="369332"/>
          </a:xfrm>
          <a:prstGeom prst="rect">
            <a:avLst/>
          </a:prstGeom>
          <a:noFill/>
        </p:spPr>
        <p:txBody>
          <a:bodyPr wrap="none" rtlCol="0">
            <a:spAutoFit/>
          </a:bodyPr>
          <a:lstStyle/>
          <a:p>
            <a:r>
              <a:rPr lang="en-US" dirty="0" smtClean="0"/>
              <a:t>bias</a:t>
            </a:r>
            <a:endParaRPr lang="en-US" dirty="0"/>
          </a:p>
        </p:txBody>
      </p:sp>
    </p:spTree>
    <p:extLst>
      <p:ext uri="{BB962C8B-B14F-4D97-AF65-F5344CB8AC3E}">
        <p14:creationId xmlns:p14="http://schemas.microsoft.com/office/powerpoint/2010/main" val="15125090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592"/>
  <p:tag name="DEFAULTHEIGHT" val="422"/>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langle 0.0 \,\,\, 0.0 \,\,\, 0.3 \,\,\, 0.8 \,\,\, 0.7 \,\,\, 0.1 \ldots  0.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337"/>
  <p:tag name="PICTUREFILESIZE" val="12309"/>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57336</TotalTime>
  <Words>1273</Words>
  <Application>Microsoft Macintosh PowerPoint</Application>
  <PresentationFormat>Widescreen</PresentationFormat>
  <Paragraphs>302</Paragraphs>
  <Slides>34</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Cambria Math</vt:lpstr>
      <vt:lpstr>times</vt:lpstr>
      <vt:lpstr>Wingdings</vt:lpstr>
      <vt:lpstr>Arial</vt:lpstr>
      <vt:lpstr>dan-berkeley-nlp-v1</vt:lpstr>
      <vt:lpstr>Neural Networks</vt:lpstr>
      <vt:lpstr>Review: Perceptron</vt:lpstr>
      <vt:lpstr>Review: Perceptron</vt:lpstr>
      <vt:lpstr>Perceptrons for decision making</vt:lpstr>
      <vt:lpstr>Perceptrons for decision making</vt:lpstr>
      <vt:lpstr>Perceptrons for decision making</vt:lpstr>
      <vt:lpstr>Perceptrons for decision making</vt:lpstr>
      <vt:lpstr>Weights, bias and dot products</vt:lpstr>
      <vt:lpstr>Decision making OR logical functions</vt:lpstr>
      <vt:lpstr>Logical functions</vt:lpstr>
      <vt:lpstr>Power of Perceptrons</vt:lpstr>
      <vt:lpstr>Learning to classify digits</vt:lpstr>
      <vt:lpstr>Sigmoid neurons</vt:lpstr>
      <vt:lpstr>Perceptron</vt:lpstr>
      <vt:lpstr>Sigmoid neuron</vt:lpstr>
      <vt:lpstr>Smoothness is crucial</vt:lpstr>
      <vt:lpstr>Next time: Neural Nets and Gradient Descent</vt:lpstr>
      <vt:lpstr>Review: Neural Networks ≈ Layered Perceptrons</vt:lpstr>
      <vt:lpstr>Review: Perceptron</vt:lpstr>
      <vt:lpstr>Review: Sigmoid neurons</vt:lpstr>
      <vt:lpstr>Neural Net Architecture</vt:lpstr>
      <vt:lpstr>Neural Net Architecture</vt:lpstr>
      <vt:lpstr>Neural Net Architecture</vt:lpstr>
      <vt:lpstr>Cost Function</vt:lpstr>
      <vt:lpstr>Cost Function</vt:lpstr>
      <vt:lpstr>Minimize the loss function</vt:lpstr>
      <vt:lpstr>Gradient Descent</vt:lpstr>
      <vt:lpstr>Minimize the loss function</vt:lpstr>
      <vt:lpstr>Minimize the loss function</vt:lpstr>
      <vt:lpstr>Minimize the loss function</vt:lpstr>
      <vt:lpstr>Minimize the loss function</vt:lpstr>
      <vt:lpstr>Sigmoid neurons are better for training</vt:lpstr>
      <vt:lpstr>Smoothness is crucial</vt:lpstr>
      <vt:lpstr>Neural Net Architecture</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3058</cp:revision>
  <cp:lastPrinted>2014-04-15T18:16:16Z</cp:lastPrinted>
  <dcterms:created xsi:type="dcterms:W3CDTF">2004-08-27T04:16:05Z</dcterms:created>
  <dcterms:modified xsi:type="dcterms:W3CDTF">2018-12-09T18:33:40Z</dcterms:modified>
</cp:coreProperties>
</file>